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handoutMasterIdLst>
    <p:handoutMasterId r:id="rId29"/>
  </p:handoutMasterIdLst>
  <p:sldIdLst>
    <p:sldId id="264" r:id="rId2"/>
    <p:sldId id="339" r:id="rId3"/>
    <p:sldId id="340" r:id="rId4"/>
    <p:sldId id="341" r:id="rId5"/>
    <p:sldId id="342" r:id="rId6"/>
    <p:sldId id="343" r:id="rId7"/>
    <p:sldId id="345" r:id="rId8"/>
    <p:sldId id="374" r:id="rId9"/>
    <p:sldId id="380" r:id="rId10"/>
    <p:sldId id="324" r:id="rId11"/>
    <p:sldId id="346" r:id="rId12"/>
    <p:sldId id="332" r:id="rId13"/>
    <p:sldId id="354" r:id="rId14"/>
    <p:sldId id="381" r:id="rId15"/>
    <p:sldId id="382" r:id="rId16"/>
    <p:sldId id="377" r:id="rId17"/>
    <p:sldId id="376" r:id="rId18"/>
    <p:sldId id="326" r:id="rId19"/>
    <p:sldId id="378" r:id="rId20"/>
    <p:sldId id="379" r:id="rId21"/>
    <p:sldId id="355" r:id="rId22"/>
    <p:sldId id="356" r:id="rId23"/>
    <p:sldId id="368" r:id="rId24"/>
    <p:sldId id="369" r:id="rId25"/>
    <p:sldId id="383" r:id="rId26"/>
    <p:sldId id="269"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don, Crystal" initials="GC" lastIdx="1" clrIdx="0">
    <p:extLst>
      <p:ext uri="{19B8F6BF-5375-455C-9EA6-DF929625EA0E}">
        <p15:presenceInfo xmlns:p15="http://schemas.microsoft.com/office/powerpoint/2012/main" userId="Gordon, Cryst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8B"/>
    <a:srgbClr val="71A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2" autoAdjust="0"/>
    <p:restoredTop sz="83025" autoAdjust="0"/>
  </p:normalViewPr>
  <p:slideViewPr>
    <p:cSldViewPr snapToGrid="0">
      <p:cViewPr varScale="1">
        <p:scale>
          <a:sx n="95" d="100"/>
          <a:sy n="95" d="100"/>
        </p:scale>
        <p:origin x="12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A0BA778-1992-468D-8754-F996B226CC24}" type="datetimeFigureOut">
              <a:rPr lang="en-US" smtClean="0"/>
              <a:t>5/6/2022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838802D-3382-4DDA-8099-73A1E42A06A0}" type="slidenum">
              <a:rPr lang="en-US" smtClean="0"/>
              <a:t>‹#›</a:t>
            </a:fld>
            <a:endParaRPr lang="en-US" dirty="0"/>
          </a:p>
        </p:txBody>
      </p:sp>
    </p:spTree>
    <p:extLst>
      <p:ext uri="{BB962C8B-B14F-4D97-AF65-F5344CB8AC3E}">
        <p14:creationId xmlns:p14="http://schemas.microsoft.com/office/powerpoint/2010/main" val="1107637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E194CB-0B2D-47E2-81FD-4E16A770C2B5}" type="datetimeFigureOut">
              <a:rPr lang="en-US" smtClean="0"/>
              <a:t>5/6/2022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0FB1307-1F50-4DB0-9CD2-C9A18C8ACC11}" type="slidenum">
              <a:rPr lang="en-US" smtClean="0"/>
              <a:t>‹#›</a:t>
            </a:fld>
            <a:endParaRPr lang="en-US" dirty="0"/>
          </a:p>
        </p:txBody>
      </p:sp>
    </p:spTree>
    <p:extLst>
      <p:ext uri="{BB962C8B-B14F-4D97-AF65-F5344CB8AC3E}">
        <p14:creationId xmlns:p14="http://schemas.microsoft.com/office/powerpoint/2010/main" val="4124869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Custom DAODAS color codes</a:t>
            </a:r>
            <a:r>
              <a:rPr lang="en-US" b="1" baseline="0" dirty="0"/>
              <a:t> is : Red-0 </a:t>
            </a:r>
          </a:p>
          <a:p>
            <a:r>
              <a:rPr lang="en-US" b="1" baseline="0" dirty="0"/>
              <a:t>		      Green-131 </a:t>
            </a:r>
          </a:p>
          <a:p>
            <a:r>
              <a:rPr lang="en-US" b="1" baseline="0" dirty="0"/>
              <a:t>		      Blue-139</a:t>
            </a:r>
            <a:endParaRPr lang="en-US" b="1" dirty="0"/>
          </a:p>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1</a:t>
            </a:fld>
            <a:endParaRPr lang="en-US" dirty="0"/>
          </a:p>
        </p:txBody>
      </p:sp>
    </p:spTree>
    <p:extLst>
      <p:ext uri="{BB962C8B-B14F-4D97-AF65-F5344CB8AC3E}">
        <p14:creationId xmlns:p14="http://schemas.microsoft.com/office/powerpoint/2010/main" val="2097699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4</a:t>
            </a:fld>
            <a:endParaRPr lang="en-US" dirty="0"/>
          </a:p>
        </p:txBody>
      </p:sp>
    </p:spTree>
    <p:extLst>
      <p:ext uri="{BB962C8B-B14F-4D97-AF65-F5344CB8AC3E}">
        <p14:creationId xmlns:p14="http://schemas.microsoft.com/office/powerpoint/2010/main" val="3479384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8</a:t>
            </a:fld>
            <a:endParaRPr lang="en-US" dirty="0"/>
          </a:p>
        </p:txBody>
      </p:sp>
    </p:spTree>
    <p:extLst>
      <p:ext uri="{BB962C8B-B14F-4D97-AF65-F5344CB8AC3E}">
        <p14:creationId xmlns:p14="http://schemas.microsoft.com/office/powerpoint/2010/main" val="3123429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11</a:t>
            </a:fld>
            <a:endParaRPr lang="en-US" dirty="0"/>
          </a:p>
        </p:txBody>
      </p:sp>
    </p:spTree>
    <p:extLst>
      <p:ext uri="{BB962C8B-B14F-4D97-AF65-F5344CB8AC3E}">
        <p14:creationId xmlns:p14="http://schemas.microsoft.com/office/powerpoint/2010/main" val="793557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12</a:t>
            </a:fld>
            <a:endParaRPr lang="en-US" dirty="0"/>
          </a:p>
        </p:txBody>
      </p:sp>
    </p:spTree>
    <p:extLst>
      <p:ext uri="{BB962C8B-B14F-4D97-AF65-F5344CB8AC3E}">
        <p14:creationId xmlns:p14="http://schemas.microsoft.com/office/powerpoint/2010/main" val="771712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21</a:t>
            </a:fld>
            <a:endParaRPr lang="en-US" dirty="0"/>
          </a:p>
        </p:txBody>
      </p:sp>
    </p:spTree>
    <p:extLst>
      <p:ext uri="{BB962C8B-B14F-4D97-AF65-F5344CB8AC3E}">
        <p14:creationId xmlns:p14="http://schemas.microsoft.com/office/powerpoint/2010/main" val="1534606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Slide</a:t>
            </a:r>
          </a:p>
        </p:txBody>
      </p:sp>
      <p:sp>
        <p:nvSpPr>
          <p:cNvPr id="4" name="Slide Number Placeholder 3"/>
          <p:cNvSpPr>
            <a:spLocks noGrp="1"/>
          </p:cNvSpPr>
          <p:nvPr>
            <p:ph type="sldNum" sz="quarter" idx="10"/>
          </p:nvPr>
        </p:nvSpPr>
        <p:spPr/>
        <p:txBody>
          <a:bodyPr/>
          <a:lstStyle/>
          <a:p>
            <a:fld id="{60FB1307-1F50-4DB0-9CD2-C9A18C8ACC11}" type="slidenum">
              <a:rPr lang="en-US" smtClean="0"/>
              <a:t>26</a:t>
            </a:fld>
            <a:endParaRPr lang="en-US" dirty="0"/>
          </a:p>
        </p:txBody>
      </p:sp>
    </p:spTree>
    <p:extLst>
      <p:ext uri="{BB962C8B-B14F-4D97-AF65-F5344CB8AC3E}">
        <p14:creationId xmlns:p14="http://schemas.microsoft.com/office/powerpoint/2010/main" val="2810873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
    <p:spTree>
      <p:nvGrpSpPr>
        <p:cNvPr id="1" name=""/>
        <p:cNvGrpSpPr/>
        <p:nvPr/>
      </p:nvGrpSpPr>
      <p:grpSpPr>
        <a:xfrm>
          <a:off x="0" y="0"/>
          <a:ext cx="0" cy="0"/>
          <a:chOff x="0" y="0"/>
          <a:chExt cx="0" cy="0"/>
        </a:xfrm>
      </p:grpSpPr>
      <p:grpSp>
        <p:nvGrpSpPr>
          <p:cNvPr id="20" name="Group 19"/>
          <p:cNvGrpSpPr/>
          <p:nvPr userDrawn="1"/>
        </p:nvGrpSpPr>
        <p:grpSpPr>
          <a:xfrm>
            <a:off x="304801" y="148159"/>
            <a:ext cx="11366339" cy="688237"/>
            <a:chOff x="304801" y="148159"/>
            <a:chExt cx="11366339" cy="688237"/>
          </a:xfrm>
        </p:grpSpPr>
        <p:sp>
          <p:nvSpPr>
            <p:cNvPr id="14"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15" name="Straight Connector 14"/>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p:cNvPicPr>
            <p:nvPr/>
          </p:nvPicPr>
          <p:blipFill rotWithShape="1">
            <a:blip r:embed="rId2"/>
            <a:srcRect l="1093" t="2107" r="1046" b="21019"/>
            <a:stretch/>
          </p:blipFill>
          <p:spPr>
            <a:xfrm>
              <a:off x="304804" y="148159"/>
              <a:ext cx="1913694" cy="495300"/>
            </a:xfrm>
            <a:prstGeom prst="rect">
              <a:avLst/>
            </a:prstGeom>
          </p:spPr>
        </p:pic>
      </p:grpSp>
      <p:sp>
        <p:nvSpPr>
          <p:cNvPr id="21" name="Rectangle 20"/>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65F3D7D0-E308-4D29-88F4-FBB9D65DC599}" type="datetime1">
              <a:rPr lang="en-US" smtClean="0"/>
              <a:t>5/6/2022</a:t>
            </a:fld>
            <a:endParaRPr lang="en-US" dirty="0"/>
          </a:p>
        </p:txBody>
      </p:sp>
      <p:sp>
        <p:nvSpPr>
          <p:cNvPr id="23"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78370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2">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10058401"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8" name="Group 17"/>
          <p:cNvGrpSpPr/>
          <p:nvPr userDrawn="1"/>
        </p:nvGrpSpPr>
        <p:grpSpPr>
          <a:xfrm>
            <a:off x="304801" y="148159"/>
            <a:ext cx="11366339" cy="688237"/>
            <a:chOff x="304801" y="148159"/>
            <a:chExt cx="11366339" cy="688237"/>
          </a:xfrm>
        </p:grpSpPr>
        <p:sp>
          <p:nvSpPr>
            <p:cNvPr id="19"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20" name="Straight Connector 19"/>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p:cNvPicPr>
            <p:nvPr/>
          </p:nvPicPr>
          <p:blipFill rotWithShape="1">
            <a:blip r:embed="rId2"/>
            <a:srcRect l="1093" t="2107" r="1046" b="21019"/>
            <a:stretch/>
          </p:blipFill>
          <p:spPr>
            <a:xfrm>
              <a:off x="304804" y="148159"/>
              <a:ext cx="1913694" cy="495300"/>
            </a:xfrm>
            <a:prstGeom prst="rect">
              <a:avLst/>
            </a:prstGeom>
          </p:spPr>
        </p:pic>
      </p:grpSp>
      <p:sp>
        <p:nvSpPr>
          <p:cNvPr id="22" name="Rectangle 21"/>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63CB888A-206F-45AF-950E-B021DFB8B450}" type="datetime1">
              <a:rPr lang="en-US" smtClean="0"/>
              <a:t>5/6/2022</a:t>
            </a:fld>
            <a:endParaRPr lang="en-US" dirty="0"/>
          </a:p>
        </p:txBody>
      </p:sp>
      <p:sp>
        <p:nvSpPr>
          <p:cNvPr id="24"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127748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 No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10058401"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 name="Group 15"/>
          <p:cNvGrpSpPr/>
          <p:nvPr userDrawn="1"/>
        </p:nvGrpSpPr>
        <p:grpSpPr>
          <a:xfrm>
            <a:off x="304801" y="148159"/>
            <a:ext cx="11366339" cy="688237"/>
            <a:chOff x="304801" y="148159"/>
            <a:chExt cx="11366339" cy="688237"/>
          </a:xfrm>
        </p:grpSpPr>
        <p:sp>
          <p:nvSpPr>
            <p:cNvPr id="17"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18" name="Straight Connector 17"/>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p:cNvPicPr>
            <p:nvPr/>
          </p:nvPicPr>
          <p:blipFill rotWithShape="1">
            <a:blip r:embed="rId2"/>
            <a:srcRect l="1093" t="2107" r="1046" b="21019"/>
            <a:stretch/>
          </p:blipFill>
          <p:spPr>
            <a:xfrm>
              <a:off x="304804" y="148159"/>
              <a:ext cx="1913694" cy="495300"/>
            </a:xfrm>
            <a:prstGeom prst="rect">
              <a:avLst/>
            </a:prstGeom>
          </p:spPr>
        </p:pic>
      </p:grpSp>
      <p:sp>
        <p:nvSpPr>
          <p:cNvPr id="21"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D32C9CBE-BB3D-4D4A-BBA2-C9CC33C12E4A}" type="datetime1">
              <a:rPr lang="en-US" smtClean="0"/>
              <a:t>5/6/2022</a:t>
            </a:fld>
            <a:endParaRPr lang="en-US" dirty="0"/>
          </a:p>
        </p:txBody>
      </p:sp>
      <p:sp>
        <p:nvSpPr>
          <p:cNvPr id="22"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1347785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ODAS Master No Header">
    <p:spTree>
      <p:nvGrpSpPr>
        <p:cNvPr id="1" name=""/>
        <p:cNvGrpSpPr/>
        <p:nvPr/>
      </p:nvGrpSpPr>
      <p:grpSpPr>
        <a:xfrm>
          <a:off x="0" y="0"/>
          <a:ext cx="0" cy="0"/>
          <a:chOff x="0" y="0"/>
          <a:chExt cx="0" cy="0"/>
        </a:xfrm>
      </p:grpSpPr>
      <p:sp>
        <p:nvSpPr>
          <p:cNvPr id="9" name="Rectangle 8"/>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ED02A1B5-AED9-4ED2-876C-3A6D7FD53219}" type="datetime1">
              <a:rPr lang="en-US" smtClean="0"/>
              <a:t>5/6/2022</a:t>
            </a:fld>
            <a:endParaRPr lang="en-US" dirty="0"/>
          </a:p>
        </p:txBody>
      </p:sp>
      <p:sp>
        <p:nvSpPr>
          <p:cNvPr id="11"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4181976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Friday, May 6, 2022</a:t>
            </a:fld>
            <a:endParaRPr lang="en-US" dirty="0"/>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1013968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Friday, May 6, 2022</a:t>
            </a:fld>
            <a:endParaRPr lang="en-US" dirty="0"/>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7377768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2790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7" r:id="rId4"/>
    <p:sldLayoutId id="2147483689" r:id="rId5"/>
    <p:sldLayoutId id="2147483690" r:id="rId6"/>
  </p:sldLayoutIdLst>
  <p:hf sldNum="0"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lassroomclipboard.com/830067/Test/C3C50C36-48CC-4FE8-9343-B1A289F3440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hyperlink" Target="mailto:david.wilson@samhsa.hhs.gov" TargetMode="External"/><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hyperlink" Target="https://www.samhsa.gov/prevention-week/abou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fentanylawarenessday.org/"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3.xml"/><Relationship Id="rId5" Type="http://schemas.openxmlformats.org/officeDocument/2006/relationships/image" Target="../media/image12.emf"/><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hyperlink" Target="https://www.cadca.org/myti2022" TargetMode="External"/><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http://npnconference.org/" TargetMode="External"/><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hyperlink" Target="https://r20.rs6.net/tn.jsp?f=0012QUCaJ5vzh8UKZCMPo-Y5qX7ruyZUZs2mqblGUmz9rF1cXzZewKuoMzaN2fU4V4ZOv8BtM9S-hcNaMJbcrnh4hiNsT3aBQ16MRb4N8YtZ8AeZKfJbyweKPZAZL5R_Cdr1aF-FyrTewEDUeY4UM4UT1wF_yvddkno_CkyAT9IQaXuRWe6IXaDxA==&amp;c=U_6H3B8lzH-IOPWVoeVg9D6bHrd1RzCIUOWAjmYQzPLcSW226avQZQ==&amp;ch=pRVGQu4xuRbCs3LPU6lSKtSFBkpvB0dRI7mfEeYR27hR3f4vDIDLUA==" TargetMode="External"/><Relationship Id="rId2" Type="http://schemas.openxmlformats.org/officeDocument/2006/relationships/hyperlink" Target="https://www.alcoholpolicyconference.org/event-details/alcohol-policy-19-ap19-conference" TargetMode="External"/><Relationship Id="rId1" Type="http://schemas.openxmlformats.org/officeDocument/2006/relationships/slideLayout" Target="../slideLayouts/slideLayout3.xml"/><Relationship Id="rId4" Type="http://schemas.openxmlformats.org/officeDocument/2006/relationships/hyperlink" Target="https://r20.rs6.net/tn.jsp?f=0012QUCaJ5vzh8UKZCMPo-Y5qX7ruyZUZs2mqblGUmz9rF1cXzZewKuoP22u2IEGtlqK8UJETDMFarGQ55O8cNl7X3l9f0sijkd9M0hRIFWsPiARO6x3X-eJUgiIjoLHl-UJm13ifqa1WMNyZHrB-lK-oNYWC_2GbP_YN15tSbVukA=&amp;c=U_6H3B8lzH-IOPWVoeVg9D6bHrd1RzCIUOWAjmYQzPLcSW226avQZQ==&amp;ch=pRVGQu4xuRbCs3LPU6lSKtSFBkpvB0dRI7mfEeYR27hR3f4vDIDLUA=="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nllea.org/" TargetMode="External"/><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emergingdrugtrends.com/about" TargetMode="External"/><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scappaonline.org/" TargetMode="External"/><Relationship Id="rId2" Type="http://schemas.openxmlformats.org/officeDocument/2006/relationships/hyperlink" Target="https://ncweb.pire.org/" TargetMode="External"/><Relationship Id="rId1" Type="http://schemas.openxmlformats.org/officeDocument/2006/relationships/slideLayout" Target="../slideLayouts/slideLayout2.xml"/><Relationship Id="rId4" Type="http://schemas.openxmlformats.org/officeDocument/2006/relationships/hyperlink" Target="https://www.samhsa.go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prevention@daodas.sc.gov"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ncweb.pire.org/scdocuments/"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mailto:daodas.stepprogram@daodas.sc.gov"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mailto:daodas.stepprogram@daodas.sc.gov"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3005C2EC-2CCF-4280-9D09-F8564F257F25}" type="datetime1">
              <a:rPr lang="en-US" smtClean="0"/>
              <a:t>5/6/2022</a:t>
            </a:fld>
            <a:endParaRPr lang="en-US" dirty="0"/>
          </a:p>
        </p:txBody>
      </p:sp>
      <p:sp>
        <p:nvSpPr>
          <p:cNvPr id="4" name="Title 1"/>
          <p:cNvSpPr txBox="1">
            <a:spLocks/>
          </p:cNvSpPr>
          <p:nvPr/>
        </p:nvSpPr>
        <p:spPr>
          <a:xfrm>
            <a:off x="609600" y="3213100"/>
            <a:ext cx="10989426" cy="1312863"/>
          </a:xfrm>
          <a:prstGeom prst="rect">
            <a:avLst/>
          </a:prstGeom>
        </p:spPr>
        <p:txBody>
          <a:bodyPr anchor="ctr" anchorCtr="1">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a:solidFill>
                  <a:srgbClr val="00838B"/>
                </a:solidFill>
              </a:rPr>
              <a:t>Updates</a:t>
            </a:r>
          </a:p>
        </p:txBody>
      </p:sp>
      <p:sp>
        <p:nvSpPr>
          <p:cNvPr id="5" name="Subtitle 2"/>
          <p:cNvSpPr txBox="1">
            <a:spLocks/>
          </p:cNvSpPr>
          <p:nvPr/>
        </p:nvSpPr>
        <p:spPr>
          <a:xfrm>
            <a:off x="609600" y="5151863"/>
            <a:ext cx="10972800" cy="1483112"/>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200" b="1" dirty="0">
                <a:solidFill>
                  <a:schemeClr val="tx2">
                    <a:lumMod val="50000"/>
                  </a:schemeClr>
                </a:solidFill>
              </a:rPr>
              <a:t>Michelle Nienhius, MPH</a:t>
            </a:r>
          </a:p>
          <a:p>
            <a:pPr algn="ctr"/>
            <a:r>
              <a:rPr lang="en-US" sz="2200" b="1" dirty="0">
                <a:solidFill>
                  <a:schemeClr val="tx2">
                    <a:lumMod val="50000"/>
                  </a:schemeClr>
                </a:solidFill>
              </a:rPr>
              <a:t>Manager, Division of Prevention and Intervention Services</a:t>
            </a:r>
          </a:p>
          <a:p>
            <a:pPr algn="ctr"/>
            <a:r>
              <a:rPr lang="en-US" sz="2200" b="1" dirty="0">
                <a:solidFill>
                  <a:schemeClr val="tx2">
                    <a:lumMod val="50000"/>
                  </a:schemeClr>
                </a:solidFill>
              </a:rPr>
              <a:t>May 5, 2022</a:t>
            </a:r>
          </a:p>
        </p:txBody>
      </p:sp>
      <p:cxnSp>
        <p:nvCxnSpPr>
          <p:cNvPr id="6" name="Straight Connector 5"/>
          <p:cNvCxnSpPr/>
          <p:nvPr/>
        </p:nvCxnSpPr>
        <p:spPr>
          <a:xfrm>
            <a:off x="609600" y="3060700"/>
            <a:ext cx="10972800" cy="17248"/>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 y="4627856"/>
            <a:ext cx="10972800" cy="0"/>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3308182" y="1024394"/>
            <a:ext cx="5575636" cy="1841338"/>
          </a:xfrm>
          <a:prstGeom prst="rect">
            <a:avLst/>
          </a:prstGeom>
        </p:spPr>
      </p:pic>
    </p:spTree>
    <p:extLst>
      <p:ext uri="{BB962C8B-B14F-4D97-AF65-F5344CB8AC3E}">
        <p14:creationId xmlns:p14="http://schemas.microsoft.com/office/powerpoint/2010/main" val="24387572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0BD990-B518-407F-ABED-A7B2153D79FD}"/>
              </a:ext>
            </a:extLst>
          </p:cNvPr>
          <p:cNvSpPr>
            <a:spLocks noGrp="1"/>
          </p:cNvSpPr>
          <p:nvPr>
            <p:ph idx="1"/>
          </p:nvPr>
        </p:nvSpPr>
        <p:spPr>
          <a:xfrm>
            <a:off x="986413" y="1706920"/>
            <a:ext cx="10219173" cy="4752869"/>
          </a:xfrm>
        </p:spPr>
        <p:txBody>
          <a:bodyPr/>
          <a:lstStyle/>
          <a:p>
            <a:r>
              <a:rPr lang="en-US" dirty="0"/>
              <a:t> Test Link: </a:t>
            </a:r>
            <a:r>
              <a:rPr lang="en-US" dirty="0">
                <a:hlinkClick r:id="rId2"/>
              </a:rPr>
              <a:t>https://www.classroomclipboard.com/830067/Test/C3C50C36-48CC-4FE8-9343-B1A289F34409</a:t>
            </a:r>
            <a:endParaRPr lang="en-US" dirty="0"/>
          </a:p>
          <a:p>
            <a:r>
              <a:rPr lang="en-US" dirty="0"/>
              <a:t> The test can be taken </a:t>
            </a:r>
            <a:r>
              <a:rPr lang="en-US" b="1" dirty="0"/>
              <a:t>online using link above and code (FEFAHFF). </a:t>
            </a:r>
            <a:r>
              <a:rPr lang="en-US" dirty="0"/>
              <a:t>The participant has </a:t>
            </a:r>
            <a:r>
              <a:rPr lang="en-US" b="1" dirty="0"/>
              <a:t>30 minutes to complete the test</a:t>
            </a:r>
            <a:r>
              <a:rPr lang="en-US" dirty="0"/>
              <a:t>. The test is saved in the DAODAS account. </a:t>
            </a:r>
          </a:p>
          <a:p>
            <a:r>
              <a:rPr lang="en-US" dirty="0"/>
              <a:t>At the conclusion of the course, please send the following information for us to email you the scores and test results back: </a:t>
            </a:r>
          </a:p>
          <a:p>
            <a:pPr lvl="1"/>
            <a:r>
              <a:rPr lang="en-US" dirty="0"/>
              <a:t>first and last name of the participant (we need to know the exact name they register with to take the test) and the date of the training. </a:t>
            </a:r>
          </a:p>
          <a:p>
            <a:pPr lvl="1"/>
            <a:r>
              <a:rPr lang="en-US" dirty="0"/>
              <a:t>Email that information to: DAODAS - STEP Program email: daodas.stepprogram@daodas.sc.gov</a:t>
            </a:r>
          </a:p>
          <a:p>
            <a:r>
              <a:rPr lang="en-US" b="1" dirty="0"/>
              <a:t>All paperwork will also need to be submitted to DAODAS for certification cards to be mailed out. </a:t>
            </a:r>
            <a:r>
              <a:rPr lang="en-US" dirty="0"/>
              <a:t>Certification cards will not be sent out right away as we are working remotely and not in the office at this time. Please provide the participant with a letter indicating they successfully completed the course if they need proof of certification/completion until the card is processed.</a:t>
            </a:r>
          </a:p>
          <a:p>
            <a:endParaRPr lang="en-US" dirty="0"/>
          </a:p>
        </p:txBody>
      </p:sp>
      <p:sp>
        <p:nvSpPr>
          <p:cNvPr id="3" name="Date Placeholder 2">
            <a:extLst>
              <a:ext uri="{FF2B5EF4-FFF2-40B4-BE49-F238E27FC236}">
                <a16:creationId xmlns:a16="http://schemas.microsoft.com/office/drawing/2014/main" id="{45377404-DC13-4143-B66F-35576A987B9D}"/>
              </a:ext>
            </a:extLst>
          </p:cNvPr>
          <p:cNvSpPr>
            <a:spLocks noGrp="1"/>
          </p:cNvSpPr>
          <p:nvPr>
            <p:ph type="dt" sz="half" idx="2"/>
          </p:nvPr>
        </p:nvSpPr>
        <p:spPr/>
        <p:txBody>
          <a:bodyPr/>
          <a:lstStyle/>
          <a:p>
            <a:fld id="{63CB888A-206F-45AF-950E-B021DFB8B450}" type="datetime1">
              <a:rPr lang="en-US" smtClean="0"/>
              <a:t>5/6/2022</a:t>
            </a:fld>
            <a:endParaRPr lang="en-US" dirty="0"/>
          </a:p>
        </p:txBody>
      </p:sp>
      <p:sp>
        <p:nvSpPr>
          <p:cNvPr id="6" name="Rectangle 5">
            <a:extLst>
              <a:ext uri="{FF2B5EF4-FFF2-40B4-BE49-F238E27FC236}">
                <a16:creationId xmlns:a16="http://schemas.microsoft.com/office/drawing/2014/main" id="{9AC8EF65-5DE5-4296-A3BD-3854B172734E}"/>
              </a:ext>
            </a:extLst>
          </p:cNvPr>
          <p:cNvSpPr/>
          <p:nvPr/>
        </p:nvSpPr>
        <p:spPr>
          <a:xfrm>
            <a:off x="946220" y="734326"/>
            <a:ext cx="3235181" cy="646331"/>
          </a:xfrm>
          <a:prstGeom prst="rect">
            <a:avLst/>
          </a:prstGeom>
        </p:spPr>
        <p:txBody>
          <a:bodyPr wrap="none">
            <a:spAutoFit/>
          </a:bodyPr>
          <a:lstStyle/>
          <a:p>
            <a:r>
              <a:rPr lang="en-US" sz="3600" dirty="0">
                <a:solidFill>
                  <a:srgbClr val="00838B"/>
                </a:solidFill>
              </a:rPr>
              <a:t>PREP Reminders</a:t>
            </a:r>
          </a:p>
        </p:txBody>
      </p:sp>
      <p:cxnSp>
        <p:nvCxnSpPr>
          <p:cNvPr id="7" name="Straight Connector 6">
            <a:extLst>
              <a:ext uri="{FF2B5EF4-FFF2-40B4-BE49-F238E27FC236}">
                <a16:creationId xmlns:a16="http://schemas.microsoft.com/office/drawing/2014/main" id="{7753A97F-AD76-492B-B7DD-E87306C6BF5F}"/>
              </a:ext>
            </a:extLst>
          </p:cNvPr>
          <p:cNvCxnSpPr/>
          <p:nvPr/>
        </p:nvCxnSpPr>
        <p:spPr>
          <a:xfrm>
            <a:off x="946220" y="1380657"/>
            <a:ext cx="100584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63D91E4-4250-401E-ACE3-0D1FD6901575}"/>
              </a:ext>
            </a:extLst>
          </p:cNvPr>
          <p:cNvPicPr>
            <a:picLocks noChangeAspect="1"/>
          </p:cNvPicPr>
          <p:nvPr/>
        </p:nvPicPr>
        <p:blipFill>
          <a:blip r:embed="rId3"/>
          <a:stretch>
            <a:fillRect/>
          </a:stretch>
        </p:blipFill>
        <p:spPr>
          <a:xfrm>
            <a:off x="10370581" y="734326"/>
            <a:ext cx="1268078" cy="853514"/>
          </a:xfrm>
          <a:prstGeom prst="rect">
            <a:avLst/>
          </a:prstGeom>
        </p:spPr>
      </p:pic>
    </p:spTree>
    <p:extLst>
      <p:ext uri="{BB962C8B-B14F-4D97-AF65-F5344CB8AC3E}">
        <p14:creationId xmlns:p14="http://schemas.microsoft.com/office/powerpoint/2010/main" val="299582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7C59F0-90C7-4072-A07A-D1C4A442F7D3}"/>
              </a:ext>
            </a:extLst>
          </p:cNvPr>
          <p:cNvSpPr>
            <a:spLocks noGrp="1"/>
          </p:cNvSpPr>
          <p:nvPr>
            <p:ph idx="1"/>
          </p:nvPr>
        </p:nvSpPr>
        <p:spPr>
          <a:xfrm>
            <a:off x="293383" y="1415955"/>
            <a:ext cx="10705653" cy="4363023"/>
          </a:xfrm>
        </p:spPr>
        <p:txBody>
          <a:bodyPr/>
          <a:lstStyle/>
          <a:p>
            <a:endParaRPr lang="en-US" dirty="0"/>
          </a:p>
          <a:p>
            <a:endParaRPr lang="en-US" dirty="0"/>
          </a:p>
        </p:txBody>
      </p:sp>
      <p:sp>
        <p:nvSpPr>
          <p:cNvPr id="3" name="Date Placeholder 2">
            <a:extLst>
              <a:ext uri="{FF2B5EF4-FFF2-40B4-BE49-F238E27FC236}">
                <a16:creationId xmlns:a16="http://schemas.microsoft.com/office/drawing/2014/main" id="{52CCE110-391E-4EB7-B72F-830DE0B99EA8}"/>
              </a:ext>
            </a:extLst>
          </p:cNvPr>
          <p:cNvSpPr>
            <a:spLocks noGrp="1"/>
          </p:cNvSpPr>
          <p:nvPr>
            <p:ph type="dt" sz="half" idx="2"/>
          </p:nvPr>
        </p:nvSpPr>
        <p:spPr/>
        <p:txBody>
          <a:bodyPr/>
          <a:lstStyle/>
          <a:p>
            <a:fld id="{D32C9CBE-BB3D-4D4A-BBA2-C9CC33C12E4A}" type="datetime1">
              <a:rPr lang="en-US" smtClean="0"/>
              <a:t>5/6/2022</a:t>
            </a:fld>
            <a:endParaRPr lang="en-US" dirty="0"/>
          </a:p>
        </p:txBody>
      </p:sp>
      <p:sp>
        <p:nvSpPr>
          <p:cNvPr id="4" name="Rectangle 3">
            <a:extLst>
              <a:ext uri="{FF2B5EF4-FFF2-40B4-BE49-F238E27FC236}">
                <a16:creationId xmlns:a16="http://schemas.microsoft.com/office/drawing/2014/main" id="{781C4302-AEF5-4B27-821A-6EB2F016061D}"/>
              </a:ext>
            </a:extLst>
          </p:cNvPr>
          <p:cNvSpPr/>
          <p:nvPr/>
        </p:nvSpPr>
        <p:spPr>
          <a:xfrm>
            <a:off x="307465" y="891587"/>
            <a:ext cx="1843518" cy="461665"/>
          </a:xfrm>
          <a:prstGeom prst="rect">
            <a:avLst/>
          </a:prstGeom>
        </p:spPr>
        <p:txBody>
          <a:bodyPr wrap="none">
            <a:spAutoFit/>
          </a:bodyPr>
          <a:lstStyle/>
          <a:p>
            <a:r>
              <a:rPr lang="en-US" sz="2400" b="1" dirty="0">
                <a:solidFill>
                  <a:srgbClr val="00838B"/>
                </a:solidFill>
              </a:rPr>
              <a:t>PREP Update</a:t>
            </a:r>
          </a:p>
        </p:txBody>
      </p:sp>
      <p:sp>
        <p:nvSpPr>
          <p:cNvPr id="5" name="Rectangle 4">
            <a:extLst>
              <a:ext uri="{FF2B5EF4-FFF2-40B4-BE49-F238E27FC236}">
                <a16:creationId xmlns:a16="http://schemas.microsoft.com/office/drawing/2014/main" id="{9D765660-DE58-47B4-993B-B5F4208FA91F}"/>
              </a:ext>
            </a:extLst>
          </p:cNvPr>
          <p:cNvSpPr/>
          <p:nvPr/>
        </p:nvSpPr>
        <p:spPr>
          <a:xfrm>
            <a:off x="243763" y="1353252"/>
            <a:ext cx="11057221" cy="4801314"/>
          </a:xfrm>
          <a:prstGeom prst="rect">
            <a:avLst/>
          </a:prstGeom>
        </p:spPr>
        <p:txBody>
          <a:bodyPr wrap="square">
            <a:spAutoFit/>
          </a:bodyPr>
          <a:lstStyle/>
          <a:p>
            <a:r>
              <a:rPr lang="en-US" sz="2400" dirty="0">
                <a:latin typeface="Calibri" panose="020F0502020204030204" pitchFamily="34" charset="0"/>
                <a:ea typeface="Calibri" panose="020F0502020204030204" pitchFamily="34" charset="0"/>
              </a:rPr>
              <a:t>VIDEO Production:</a:t>
            </a:r>
          </a:p>
          <a:p>
            <a:r>
              <a:rPr lang="en-US" sz="2400" dirty="0">
                <a:latin typeface="Calibri" panose="020F0502020204030204" pitchFamily="34" charset="0"/>
                <a:ea typeface="Calibri" panose="020F0502020204030204" pitchFamily="34" charset="0"/>
              </a:rPr>
              <a:t>Filming occurred on April 3 and 4</a:t>
            </a:r>
          </a:p>
          <a:p>
            <a:r>
              <a:rPr lang="en-US" sz="2400" dirty="0">
                <a:latin typeface="Calibri" panose="020F0502020204030204" pitchFamily="34" charset="0"/>
                <a:ea typeface="Calibri" panose="020F0502020204030204" pitchFamily="34" charset="0"/>
              </a:rPr>
              <a:t>Timeline:</a:t>
            </a:r>
          </a:p>
          <a:p>
            <a:r>
              <a:rPr lang="en-US" sz="2400" dirty="0"/>
              <a:t>Production- February/March</a:t>
            </a:r>
          </a:p>
          <a:p>
            <a:r>
              <a:rPr lang="en-US" sz="2400" dirty="0"/>
              <a:t>Editing- April/May</a:t>
            </a:r>
          </a:p>
          <a:p>
            <a:r>
              <a:rPr lang="en-US" sz="2400" dirty="0"/>
              <a:t>Final product completed June 1</a:t>
            </a:r>
          </a:p>
          <a:p>
            <a:r>
              <a:rPr lang="en-US" sz="2400" dirty="0"/>
              <a:t>Roll out to field PREP changes/updates for FY 23</a:t>
            </a:r>
          </a:p>
          <a:p>
            <a:endParaRPr lang="en-US" sz="2400" dirty="0">
              <a:latin typeface="Calibri" panose="020F0502020204030204" pitchFamily="34" charset="0"/>
              <a:ea typeface="Calibri" panose="020F0502020204030204" pitchFamily="34" charset="0"/>
            </a:endParaRPr>
          </a:p>
          <a:p>
            <a:r>
              <a:rPr lang="en-US" sz="2400" dirty="0"/>
              <a:t>PREP Committee met on April 22</a:t>
            </a:r>
            <a:r>
              <a:rPr lang="en-US" sz="2400" baseline="30000" dirty="0"/>
              <a:t>nd</a:t>
            </a:r>
            <a:r>
              <a:rPr lang="en-US" sz="2400" dirty="0"/>
              <a:t> to begin reviewing and updating materials. Committee will meet again on May 13</a:t>
            </a:r>
            <a:r>
              <a:rPr lang="en-US" sz="2400" baseline="30000" dirty="0"/>
              <a:t>th</a:t>
            </a:r>
            <a:r>
              <a:rPr lang="en-US" sz="2400" dirty="0"/>
              <a:t> to continue discussion.</a:t>
            </a:r>
          </a:p>
          <a:p>
            <a:endParaRPr lang="en-US" sz="2400" dirty="0"/>
          </a:p>
          <a:p>
            <a:r>
              <a:rPr lang="en-US" sz="2400" dirty="0"/>
              <a:t>Materials will be updated in June and available for new state fiscal year (FY 2023)</a:t>
            </a:r>
          </a:p>
          <a:p>
            <a:endParaRPr lang="en-US" dirty="0"/>
          </a:p>
        </p:txBody>
      </p:sp>
      <p:pic>
        <p:nvPicPr>
          <p:cNvPr id="6" name="Picture 5">
            <a:extLst>
              <a:ext uri="{FF2B5EF4-FFF2-40B4-BE49-F238E27FC236}">
                <a16:creationId xmlns:a16="http://schemas.microsoft.com/office/drawing/2014/main" id="{D796C75D-2BFA-4D02-A9D8-D73520AC9261}"/>
              </a:ext>
            </a:extLst>
          </p:cNvPr>
          <p:cNvPicPr>
            <a:picLocks noChangeAspect="1"/>
          </p:cNvPicPr>
          <p:nvPr/>
        </p:nvPicPr>
        <p:blipFill>
          <a:blip r:embed="rId3"/>
          <a:stretch>
            <a:fillRect/>
          </a:stretch>
        </p:blipFill>
        <p:spPr>
          <a:xfrm>
            <a:off x="8961645" y="1353252"/>
            <a:ext cx="2188365" cy="1472938"/>
          </a:xfrm>
          <a:prstGeom prst="rect">
            <a:avLst/>
          </a:prstGeom>
        </p:spPr>
      </p:pic>
    </p:spTree>
    <p:extLst>
      <p:ext uri="{BB962C8B-B14F-4D97-AF65-F5344CB8AC3E}">
        <p14:creationId xmlns:p14="http://schemas.microsoft.com/office/powerpoint/2010/main" val="1536947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764559-7B30-4760-8290-E439D5C1CF4A}"/>
              </a:ext>
            </a:extLst>
          </p:cNvPr>
          <p:cNvSpPr>
            <a:spLocks noGrp="1"/>
          </p:cNvSpPr>
          <p:nvPr>
            <p:ph idx="1"/>
          </p:nvPr>
        </p:nvSpPr>
        <p:spPr>
          <a:xfrm>
            <a:off x="342097" y="914400"/>
            <a:ext cx="7586051" cy="1728633"/>
          </a:xfrm>
        </p:spPr>
        <p:txBody>
          <a:bodyPr/>
          <a:lstStyle/>
          <a:p>
            <a:r>
              <a:rPr lang="en-US" sz="4000" b="1" dirty="0"/>
              <a:t>Out of Their Hands Campaign Planning for 2022 Continues….</a:t>
            </a:r>
          </a:p>
        </p:txBody>
      </p:sp>
      <p:sp>
        <p:nvSpPr>
          <p:cNvPr id="3" name="Date Placeholder 2">
            <a:extLst>
              <a:ext uri="{FF2B5EF4-FFF2-40B4-BE49-F238E27FC236}">
                <a16:creationId xmlns:a16="http://schemas.microsoft.com/office/drawing/2014/main" id="{FBD8E5D1-C9B9-4A58-8E06-8F4150ED0CBD}"/>
              </a:ext>
            </a:extLst>
          </p:cNvPr>
          <p:cNvSpPr>
            <a:spLocks noGrp="1"/>
          </p:cNvSpPr>
          <p:nvPr>
            <p:ph type="dt" sz="half" idx="2"/>
          </p:nvPr>
        </p:nvSpPr>
        <p:spPr/>
        <p:txBody>
          <a:bodyPr/>
          <a:lstStyle/>
          <a:p>
            <a:fld id="{63CB888A-206F-45AF-950E-B021DFB8B450}" type="datetime1">
              <a:rPr lang="en-US" smtClean="0"/>
              <a:t>5/6/2022</a:t>
            </a:fld>
            <a:endParaRPr lang="en-US" dirty="0"/>
          </a:p>
        </p:txBody>
      </p:sp>
      <p:pic>
        <p:nvPicPr>
          <p:cNvPr id="9222" name="Picture 6">
            <a:extLst>
              <a:ext uri="{FF2B5EF4-FFF2-40B4-BE49-F238E27FC236}">
                <a16:creationId xmlns:a16="http://schemas.microsoft.com/office/drawing/2014/main" id="{E05949E7-70FC-4447-9296-1949F34388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725" y="2543136"/>
            <a:ext cx="2025564" cy="2174914"/>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a:extLst>
              <a:ext uri="{FF2B5EF4-FFF2-40B4-BE49-F238E27FC236}">
                <a16:creationId xmlns:a16="http://schemas.microsoft.com/office/drawing/2014/main" id="{36143A8C-3332-4D97-8430-9BD4F1B3DD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47" y="3029629"/>
            <a:ext cx="3265715" cy="17286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8E905EE-DBCC-47A1-90A5-DADF59FC8A4C}"/>
              </a:ext>
            </a:extLst>
          </p:cNvPr>
          <p:cNvSpPr txBox="1"/>
          <p:nvPr/>
        </p:nvSpPr>
        <p:spPr>
          <a:xfrm>
            <a:off x="152219" y="5718487"/>
            <a:ext cx="11887561" cy="830997"/>
          </a:xfrm>
          <a:prstGeom prst="rect">
            <a:avLst/>
          </a:prstGeom>
          <a:noFill/>
        </p:spPr>
        <p:txBody>
          <a:bodyPr wrap="square" rtlCol="0">
            <a:spAutoFit/>
          </a:bodyPr>
          <a:lstStyle/>
          <a:p>
            <a:r>
              <a:rPr lang="en-US" sz="2400" b="1" dirty="0"/>
              <a:t>AET Coordinator’s Meeting- May 12</a:t>
            </a:r>
            <a:r>
              <a:rPr lang="en-US" sz="2400" b="1" baseline="30000" dirty="0"/>
              <a:t>th</a:t>
            </a:r>
            <a:r>
              <a:rPr lang="en-US" sz="2400" b="1" dirty="0"/>
              <a:t> 10 am-12:00 pm via ZOOM- contact Michelle if you need information on how to join. Planning for upcoming fiscal year will be discussed.</a:t>
            </a:r>
          </a:p>
        </p:txBody>
      </p:sp>
      <p:pic>
        <p:nvPicPr>
          <p:cNvPr id="10" name="Content Placeholder 4" descr="Text&#10;&#10;Description automatically generated">
            <a:extLst>
              <a:ext uri="{FF2B5EF4-FFF2-40B4-BE49-F238E27FC236}">
                <a16:creationId xmlns:a16="http://schemas.microsoft.com/office/drawing/2014/main" id="{159FCEE1-DFC5-44E9-92CC-12C3FB8EF2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1878" y="914400"/>
            <a:ext cx="3060399" cy="4590600"/>
          </a:xfrm>
          <a:prstGeom prst="rect">
            <a:avLst/>
          </a:prstGeom>
        </p:spPr>
      </p:pic>
    </p:spTree>
    <p:extLst>
      <p:ext uri="{BB962C8B-B14F-4D97-AF65-F5344CB8AC3E}">
        <p14:creationId xmlns:p14="http://schemas.microsoft.com/office/powerpoint/2010/main" val="2911352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63A203D-23A2-46A0-BB66-FCDE83AC5A71}"/>
              </a:ext>
            </a:extLst>
          </p:cNvPr>
          <p:cNvSpPr>
            <a:spLocks noGrp="1"/>
          </p:cNvSpPr>
          <p:nvPr>
            <p:ph type="dt" sz="half" idx="2"/>
          </p:nvPr>
        </p:nvSpPr>
        <p:spPr/>
        <p:txBody>
          <a:bodyPr/>
          <a:lstStyle/>
          <a:p>
            <a:fld id="{D32C9CBE-BB3D-4D4A-BBA2-C9CC33C12E4A}" type="datetime1">
              <a:rPr lang="en-US" smtClean="0"/>
              <a:t>5/6/2022</a:t>
            </a:fld>
            <a:endParaRPr lang="en-US" dirty="0"/>
          </a:p>
        </p:txBody>
      </p:sp>
      <p:sp>
        <p:nvSpPr>
          <p:cNvPr id="4" name="TextBox 3">
            <a:extLst>
              <a:ext uri="{FF2B5EF4-FFF2-40B4-BE49-F238E27FC236}">
                <a16:creationId xmlns:a16="http://schemas.microsoft.com/office/drawing/2014/main" id="{E92B90CA-8B4F-4F33-9866-85B7E1224BF5}"/>
              </a:ext>
            </a:extLst>
          </p:cNvPr>
          <p:cNvSpPr txBox="1"/>
          <p:nvPr/>
        </p:nvSpPr>
        <p:spPr>
          <a:xfrm>
            <a:off x="419548" y="885707"/>
            <a:ext cx="2104230" cy="400110"/>
          </a:xfrm>
          <a:prstGeom prst="rect">
            <a:avLst/>
          </a:prstGeom>
          <a:noFill/>
        </p:spPr>
        <p:txBody>
          <a:bodyPr wrap="none" rtlCol="0">
            <a:spAutoFit/>
          </a:bodyPr>
          <a:lstStyle/>
          <a:p>
            <a:r>
              <a:rPr lang="en-US" sz="2000" b="1" dirty="0">
                <a:solidFill>
                  <a:srgbClr val="00838B"/>
                </a:solidFill>
              </a:rPr>
              <a:t>Federal Resources</a:t>
            </a:r>
          </a:p>
        </p:txBody>
      </p:sp>
      <p:pic>
        <p:nvPicPr>
          <p:cNvPr id="2050" name="Picture 2" descr="National Prevention Week May 8-14 2022, strengthen community, build resilience, create hope">
            <a:extLst>
              <a:ext uri="{FF2B5EF4-FFF2-40B4-BE49-F238E27FC236}">
                <a16:creationId xmlns:a16="http://schemas.microsoft.com/office/drawing/2014/main" id="{B57301F3-2159-4EA5-A2D5-75DFA0D5EB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5267" y="1412169"/>
            <a:ext cx="9258300" cy="25717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7474E92-5F02-40A7-9EB9-59E108CABDA9}"/>
              </a:ext>
            </a:extLst>
          </p:cNvPr>
          <p:cNvSpPr/>
          <p:nvPr/>
        </p:nvSpPr>
        <p:spPr>
          <a:xfrm>
            <a:off x="1235946" y="4110271"/>
            <a:ext cx="9258299" cy="2308324"/>
          </a:xfrm>
          <a:prstGeom prst="rect">
            <a:avLst/>
          </a:prstGeom>
        </p:spPr>
        <p:txBody>
          <a:bodyPr wrap="square">
            <a:spAutoFit/>
          </a:bodyPr>
          <a:lstStyle/>
          <a:p>
            <a:r>
              <a:rPr lang="en-US" dirty="0"/>
              <a:t>National Prevention Week (NPW) is a national public education platform bringing together communities and organizations to raise awareness about the importance of substance use prevention and positive mental health. </a:t>
            </a:r>
            <a:r>
              <a:rPr lang="en-US" dirty="0">
                <a:solidFill>
                  <a:srgbClr val="4A4A4A"/>
                </a:solidFill>
                <a:latin typeface="Tahoma" panose="020B0604030504040204" pitchFamily="34" charset="0"/>
              </a:rPr>
              <a:t>SAMHSA’s NPW is </a:t>
            </a:r>
            <a:r>
              <a:rPr lang="en-US" b="1" dirty="0">
                <a:solidFill>
                  <a:srgbClr val="4A4A4A"/>
                </a:solidFill>
                <a:latin typeface="Tahoma" panose="020B0604030504040204" pitchFamily="34" charset="0"/>
              </a:rPr>
              <a:t>May 8 through 14, 2022</a:t>
            </a:r>
            <a:r>
              <a:rPr lang="en-US" dirty="0">
                <a:solidFill>
                  <a:srgbClr val="4A4A4A"/>
                </a:solidFill>
                <a:latin typeface="Tahoma" panose="020B0604030504040204" pitchFamily="34" charset="0"/>
              </a:rPr>
              <a:t> and we’ve already started planning! Check back often for new resources and send questions or requests to SAMHSA's NPW coordinator David Wilson at </a:t>
            </a:r>
            <a:r>
              <a:rPr lang="en-US" u="sng" dirty="0">
                <a:solidFill>
                  <a:srgbClr val="1F419A"/>
                </a:solidFill>
                <a:latin typeface="Tahoma" panose="020B0604030504040204" pitchFamily="34" charset="0"/>
                <a:hlinkClick r:id="rId3"/>
              </a:rPr>
              <a:t>david.wilson@samhsa.hhs.gov</a:t>
            </a:r>
            <a:r>
              <a:rPr lang="en-US" dirty="0">
                <a:solidFill>
                  <a:srgbClr val="4A4A4A"/>
                </a:solidFill>
                <a:latin typeface="Tahoma" panose="020B0604030504040204" pitchFamily="34" charset="0"/>
              </a:rPr>
              <a:t>.</a:t>
            </a:r>
          </a:p>
          <a:p>
            <a:endParaRPr lang="en-US" dirty="0">
              <a:solidFill>
                <a:srgbClr val="4A4A4A"/>
              </a:solidFill>
              <a:latin typeface="Tahoma" panose="020B0604030504040204" pitchFamily="34" charset="0"/>
            </a:endParaRPr>
          </a:p>
          <a:p>
            <a:r>
              <a:rPr lang="en-US" u="sng" dirty="0">
                <a:solidFill>
                  <a:srgbClr val="1F419A"/>
                </a:solidFill>
                <a:latin typeface="Tahoma" panose="020B0604030504040204" pitchFamily="34" charset="0"/>
                <a:hlinkClick r:id="rId4"/>
              </a:rPr>
              <a:t>Learn more about National Prevention Week</a:t>
            </a:r>
            <a:r>
              <a:rPr lang="en-US" dirty="0">
                <a:solidFill>
                  <a:srgbClr val="4A4A4A"/>
                </a:solidFill>
                <a:latin typeface="Tahoma" panose="020B0604030504040204" pitchFamily="34" charset="0"/>
              </a:rPr>
              <a:t>.</a:t>
            </a:r>
            <a:endParaRPr lang="en-US" b="0" i="0" dirty="0">
              <a:solidFill>
                <a:srgbClr val="4A4A4A"/>
              </a:solidFill>
              <a:effectLst/>
              <a:latin typeface="Tahoma" panose="020B0604030504040204" pitchFamily="34" charset="0"/>
            </a:endParaRPr>
          </a:p>
        </p:txBody>
      </p:sp>
    </p:spTree>
    <p:extLst>
      <p:ext uri="{BB962C8B-B14F-4D97-AF65-F5344CB8AC3E}">
        <p14:creationId xmlns:p14="http://schemas.microsoft.com/office/powerpoint/2010/main" val="1311322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B6EECBE-92A1-4DBB-AA34-91381BF95B89}"/>
              </a:ext>
            </a:extLst>
          </p:cNvPr>
          <p:cNvPicPr>
            <a:picLocks noGrp="1" noChangeAspect="1"/>
          </p:cNvPicPr>
          <p:nvPr>
            <p:ph idx="1"/>
          </p:nvPr>
        </p:nvPicPr>
        <p:blipFill>
          <a:blip r:embed="rId2"/>
          <a:stretch>
            <a:fillRect/>
          </a:stretch>
        </p:blipFill>
        <p:spPr>
          <a:xfrm>
            <a:off x="464568" y="967246"/>
            <a:ext cx="2694340" cy="1732923"/>
          </a:xfrm>
          <a:prstGeom prst="rect">
            <a:avLst/>
          </a:prstGeom>
        </p:spPr>
      </p:pic>
      <p:sp>
        <p:nvSpPr>
          <p:cNvPr id="3" name="Date Placeholder 2">
            <a:extLst>
              <a:ext uri="{FF2B5EF4-FFF2-40B4-BE49-F238E27FC236}">
                <a16:creationId xmlns:a16="http://schemas.microsoft.com/office/drawing/2014/main" id="{2496E186-F9B6-4995-AB84-F9528EF776DC}"/>
              </a:ext>
            </a:extLst>
          </p:cNvPr>
          <p:cNvSpPr>
            <a:spLocks noGrp="1"/>
          </p:cNvSpPr>
          <p:nvPr>
            <p:ph type="dt" sz="half" idx="2"/>
          </p:nvPr>
        </p:nvSpPr>
        <p:spPr/>
        <p:txBody>
          <a:bodyPr/>
          <a:lstStyle/>
          <a:p>
            <a:fld id="{D32C9CBE-BB3D-4D4A-BBA2-C9CC33C12E4A}" type="datetime1">
              <a:rPr lang="en-US" smtClean="0"/>
              <a:t>5/6/2022</a:t>
            </a:fld>
            <a:endParaRPr lang="en-US" dirty="0"/>
          </a:p>
        </p:txBody>
      </p:sp>
      <p:sp>
        <p:nvSpPr>
          <p:cNvPr id="5" name="Rectangle 4">
            <a:extLst>
              <a:ext uri="{FF2B5EF4-FFF2-40B4-BE49-F238E27FC236}">
                <a16:creationId xmlns:a16="http://schemas.microsoft.com/office/drawing/2014/main" id="{407EE5A7-32A3-4DED-BFE2-2DC069F03AC8}"/>
              </a:ext>
            </a:extLst>
          </p:cNvPr>
          <p:cNvSpPr/>
          <p:nvPr/>
        </p:nvSpPr>
        <p:spPr>
          <a:xfrm>
            <a:off x="3377901" y="882127"/>
            <a:ext cx="8541572" cy="3970318"/>
          </a:xfrm>
          <a:prstGeom prst="rect">
            <a:avLst/>
          </a:prstGeom>
        </p:spPr>
        <p:txBody>
          <a:bodyPr wrap="square">
            <a:spAutoFit/>
          </a:bodyPr>
          <a:lstStyle/>
          <a:p>
            <a:r>
              <a:rPr lang="en-US" sz="2800" dirty="0"/>
              <a:t>The goal for this day is to raise awareness about the growing public health crisis around fentanyl and to focus the nation’s attention on this issue. The day is being organized by Song For Charlie, a nonprofit organization dedicated to raising awareness about counterfeit pills, and dozens of other national and local parent groups, community organizations, and businesses. Your organization or school is encouraged to sign up as a partner for National Fentanyl Awareness Day. </a:t>
            </a:r>
          </a:p>
        </p:txBody>
      </p:sp>
      <p:sp>
        <p:nvSpPr>
          <p:cNvPr id="6" name="Rectangle 5">
            <a:extLst>
              <a:ext uri="{FF2B5EF4-FFF2-40B4-BE49-F238E27FC236}">
                <a16:creationId xmlns:a16="http://schemas.microsoft.com/office/drawing/2014/main" id="{6F91D266-3EBA-445B-90A3-8218F0934839}"/>
              </a:ext>
            </a:extLst>
          </p:cNvPr>
          <p:cNvSpPr/>
          <p:nvPr/>
        </p:nvSpPr>
        <p:spPr>
          <a:xfrm>
            <a:off x="356991" y="5403910"/>
            <a:ext cx="5230150" cy="830997"/>
          </a:xfrm>
          <a:prstGeom prst="rect">
            <a:avLst/>
          </a:prstGeom>
        </p:spPr>
        <p:txBody>
          <a:bodyPr wrap="none">
            <a:spAutoFit/>
          </a:bodyPr>
          <a:lstStyle/>
          <a:p>
            <a:r>
              <a:rPr lang="en-US" sz="2400" dirty="0">
                <a:hlinkClick r:id="rId3"/>
              </a:rPr>
              <a:t>https://www.fentanylawarenessday.org/</a:t>
            </a:r>
            <a:endParaRPr lang="en-US" sz="2400" dirty="0"/>
          </a:p>
          <a:p>
            <a:endParaRPr lang="en-US" sz="2400" dirty="0"/>
          </a:p>
        </p:txBody>
      </p:sp>
      <p:sp>
        <p:nvSpPr>
          <p:cNvPr id="7" name="Rectangle 6">
            <a:extLst>
              <a:ext uri="{FF2B5EF4-FFF2-40B4-BE49-F238E27FC236}">
                <a16:creationId xmlns:a16="http://schemas.microsoft.com/office/drawing/2014/main" id="{9A13D8D7-7DE5-4B61-8FD4-6A0454B14C8E}"/>
              </a:ext>
            </a:extLst>
          </p:cNvPr>
          <p:cNvSpPr/>
          <p:nvPr/>
        </p:nvSpPr>
        <p:spPr>
          <a:xfrm>
            <a:off x="5694718" y="5034579"/>
            <a:ext cx="6379539" cy="1569660"/>
          </a:xfrm>
          <a:prstGeom prst="rect">
            <a:avLst/>
          </a:prstGeom>
        </p:spPr>
        <p:txBody>
          <a:bodyPr wrap="square">
            <a:spAutoFit/>
          </a:bodyPr>
          <a:lstStyle/>
          <a:p>
            <a:r>
              <a:rPr lang="en-US" sz="2400" dirty="0"/>
              <a:t>Download graphics and visuals to post on your social platform(s) using the #</a:t>
            </a:r>
            <a:r>
              <a:rPr lang="en-US" sz="2400" dirty="0" err="1"/>
              <a:t>NationalFentanylAwarenessDay</a:t>
            </a:r>
            <a:r>
              <a:rPr lang="en-US" sz="2400" dirty="0"/>
              <a:t> hashtag to increase knowledge about the issue.</a:t>
            </a:r>
          </a:p>
        </p:txBody>
      </p:sp>
    </p:spTree>
    <p:extLst>
      <p:ext uri="{BB962C8B-B14F-4D97-AF65-F5344CB8AC3E}">
        <p14:creationId xmlns:p14="http://schemas.microsoft.com/office/powerpoint/2010/main" val="1072546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AB3FA5D-0AE6-46F4-9175-2AC1A982C6DD}"/>
              </a:ext>
            </a:extLst>
          </p:cNvPr>
          <p:cNvPicPr>
            <a:picLocks noGrp="1" noChangeAspect="1"/>
          </p:cNvPicPr>
          <p:nvPr>
            <p:ph idx="1"/>
          </p:nvPr>
        </p:nvPicPr>
        <p:blipFill>
          <a:blip r:embed="rId2"/>
          <a:stretch>
            <a:fillRect/>
          </a:stretch>
        </p:blipFill>
        <p:spPr>
          <a:xfrm>
            <a:off x="6096000" y="2555303"/>
            <a:ext cx="5569922" cy="2834462"/>
          </a:xfrm>
          <a:prstGeom prst="rect">
            <a:avLst/>
          </a:prstGeom>
        </p:spPr>
      </p:pic>
      <p:sp>
        <p:nvSpPr>
          <p:cNvPr id="3" name="Date Placeholder 2">
            <a:extLst>
              <a:ext uri="{FF2B5EF4-FFF2-40B4-BE49-F238E27FC236}">
                <a16:creationId xmlns:a16="http://schemas.microsoft.com/office/drawing/2014/main" id="{4956B64D-1325-408C-8DB4-D173C9CC5FB0}"/>
              </a:ext>
            </a:extLst>
          </p:cNvPr>
          <p:cNvSpPr>
            <a:spLocks noGrp="1"/>
          </p:cNvSpPr>
          <p:nvPr>
            <p:ph type="dt" sz="half" idx="2"/>
          </p:nvPr>
        </p:nvSpPr>
        <p:spPr/>
        <p:txBody>
          <a:bodyPr/>
          <a:lstStyle/>
          <a:p>
            <a:fld id="{D32C9CBE-BB3D-4D4A-BBA2-C9CC33C12E4A}" type="datetime1">
              <a:rPr lang="en-US" smtClean="0"/>
              <a:t>5/6/2022</a:t>
            </a:fld>
            <a:endParaRPr lang="en-US" dirty="0"/>
          </a:p>
        </p:txBody>
      </p:sp>
      <p:pic>
        <p:nvPicPr>
          <p:cNvPr id="5" name="Picture 4">
            <a:extLst>
              <a:ext uri="{FF2B5EF4-FFF2-40B4-BE49-F238E27FC236}">
                <a16:creationId xmlns:a16="http://schemas.microsoft.com/office/drawing/2014/main" id="{2574B8B5-C296-4255-9379-5B3AC2E1BA1C}"/>
              </a:ext>
            </a:extLst>
          </p:cNvPr>
          <p:cNvPicPr>
            <a:picLocks noChangeAspect="1"/>
          </p:cNvPicPr>
          <p:nvPr/>
        </p:nvPicPr>
        <p:blipFill>
          <a:blip r:embed="rId3"/>
          <a:stretch>
            <a:fillRect/>
          </a:stretch>
        </p:blipFill>
        <p:spPr>
          <a:xfrm>
            <a:off x="640080" y="1120154"/>
            <a:ext cx="9780942" cy="365125"/>
          </a:xfrm>
          <a:prstGeom prst="rect">
            <a:avLst/>
          </a:prstGeom>
        </p:spPr>
      </p:pic>
      <p:pic>
        <p:nvPicPr>
          <p:cNvPr id="6" name="Picture 5">
            <a:extLst>
              <a:ext uri="{FF2B5EF4-FFF2-40B4-BE49-F238E27FC236}">
                <a16:creationId xmlns:a16="http://schemas.microsoft.com/office/drawing/2014/main" id="{E5B77146-1BD5-4513-8D90-79C4119460D5}"/>
              </a:ext>
            </a:extLst>
          </p:cNvPr>
          <p:cNvPicPr>
            <a:picLocks noChangeAspect="1"/>
          </p:cNvPicPr>
          <p:nvPr/>
        </p:nvPicPr>
        <p:blipFill>
          <a:blip r:embed="rId4"/>
          <a:stretch>
            <a:fillRect/>
          </a:stretch>
        </p:blipFill>
        <p:spPr>
          <a:xfrm>
            <a:off x="738750" y="1585303"/>
            <a:ext cx="4747201" cy="970000"/>
          </a:xfrm>
          <a:prstGeom prst="rect">
            <a:avLst/>
          </a:prstGeom>
        </p:spPr>
      </p:pic>
      <p:pic>
        <p:nvPicPr>
          <p:cNvPr id="7" name="Picture 6">
            <a:extLst>
              <a:ext uri="{FF2B5EF4-FFF2-40B4-BE49-F238E27FC236}">
                <a16:creationId xmlns:a16="http://schemas.microsoft.com/office/drawing/2014/main" id="{FD741E60-E8DF-4B1E-9FB3-8E58AEC31411}"/>
              </a:ext>
            </a:extLst>
          </p:cNvPr>
          <p:cNvPicPr>
            <a:picLocks noChangeAspect="1"/>
          </p:cNvPicPr>
          <p:nvPr/>
        </p:nvPicPr>
        <p:blipFill>
          <a:blip r:embed="rId5"/>
          <a:stretch>
            <a:fillRect/>
          </a:stretch>
        </p:blipFill>
        <p:spPr>
          <a:xfrm>
            <a:off x="640079" y="2357863"/>
            <a:ext cx="4257000" cy="4358534"/>
          </a:xfrm>
          <a:prstGeom prst="rect">
            <a:avLst/>
          </a:prstGeom>
        </p:spPr>
      </p:pic>
    </p:spTree>
    <p:extLst>
      <p:ext uri="{BB962C8B-B14F-4D97-AF65-F5344CB8AC3E}">
        <p14:creationId xmlns:p14="http://schemas.microsoft.com/office/powerpoint/2010/main" val="947945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B3E0D03-7C7B-4729-B9D2-A3C795C05C43}"/>
              </a:ext>
            </a:extLst>
          </p:cNvPr>
          <p:cNvPicPr>
            <a:picLocks noGrp="1" noChangeAspect="1"/>
          </p:cNvPicPr>
          <p:nvPr>
            <p:ph idx="1"/>
          </p:nvPr>
        </p:nvPicPr>
        <p:blipFill>
          <a:blip r:embed="rId2"/>
          <a:stretch>
            <a:fillRect/>
          </a:stretch>
        </p:blipFill>
        <p:spPr>
          <a:xfrm>
            <a:off x="252760" y="1669269"/>
            <a:ext cx="11411416" cy="1793516"/>
          </a:xfrm>
          <a:prstGeom prst="rect">
            <a:avLst/>
          </a:prstGeom>
        </p:spPr>
      </p:pic>
      <p:sp>
        <p:nvSpPr>
          <p:cNvPr id="3" name="Date Placeholder 2">
            <a:extLst>
              <a:ext uri="{FF2B5EF4-FFF2-40B4-BE49-F238E27FC236}">
                <a16:creationId xmlns:a16="http://schemas.microsoft.com/office/drawing/2014/main" id="{31130D8F-5708-4D6A-B607-B391E47D2F92}"/>
              </a:ext>
            </a:extLst>
          </p:cNvPr>
          <p:cNvSpPr>
            <a:spLocks noGrp="1"/>
          </p:cNvSpPr>
          <p:nvPr>
            <p:ph type="dt" sz="half" idx="2"/>
          </p:nvPr>
        </p:nvSpPr>
        <p:spPr/>
        <p:txBody>
          <a:bodyPr/>
          <a:lstStyle/>
          <a:p>
            <a:fld id="{D32C9CBE-BB3D-4D4A-BBA2-C9CC33C12E4A}" type="datetime1">
              <a:rPr lang="en-US" smtClean="0"/>
              <a:t>5/6/2022</a:t>
            </a:fld>
            <a:endParaRPr lang="en-US" dirty="0"/>
          </a:p>
        </p:txBody>
      </p:sp>
      <p:sp>
        <p:nvSpPr>
          <p:cNvPr id="6" name="Rectangle 5">
            <a:extLst>
              <a:ext uri="{FF2B5EF4-FFF2-40B4-BE49-F238E27FC236}">
                <a16:creationId xmlns:a16="http://schemas.microsoft.com/office/drawing/2014/main" id="{DA4850CF-2A0F-4FAC-A7B0-17B33030C844}"/>
              </a:ext>
            </a:extLst>
          </p:cNvPr>
          <p:cNvSpPr/>
          <p:nvPr/>
        </p:nvSpPr>
        <p:spPr>
          <a:xfrm>
            <a:off x="3710313" y="4130289"/>
            <a:ext cx="4771373" cy="830997"/>
          </a:xfrm>
          <a:prstGeom prst="rect">
            <a:avLst/>
          </a:prstGeom>
        </p:spPr>
        <p:txBody>
          <a:bodyPr wrap="square">
            <a:spAutoFit/>
          </a:bodyPr>
          <a:lstStyle/>
          <a:p>
            <a:r>
              <a:rPr lang="en-US" sz="2400" dirty="0">
                <a:hlinkClick r:id="rId3"/>
              </a:rPr>
              <a:t>https://www.cadca.org/myti2022</a:t>
            </a:r>
            <a:endParaRPr lang="en-US" sz="2400" dirty="0"/>
          </a:p>
          <a:p>
            <a:endParaRPr lang="en-US" sz="2400" dirty="0"/>
          </a:p>
        </p:txBody>
      </p:sp>
      <p:pic>
        <p:nvPicPr>
          <p:cNvPr id="8" name="Picture 7">
            <a:extLst>
              <a:ext uri="{FF2B5EF4-FFF2-40B4-BE49-F238E27FC236}">
                <a16:creationId xmlns:a16="http://schemas.microsoft.com/office/drawing/2014/main" id="{1B3F38D6-F1BC-438F-97A2-AF2E00255F55}"/>
              </a:ext>
            </a:extLst>
          </p:cNvPr>
          <p:cNvPicPr>
            <a:picLocks noChangeAspect="1"/>
          </p:cNvPicPr>
          <p:nvPr/>
        </p:nvPicPr>
        <p:blipFill>
          <a:blip r:embed="rId4"/>
          <a:stretch>
            <a:fillRect/>
          </a:stretch>
        </p:blipFill>
        <p:spPr>
          <a:xfrm>
            <a:off x="7219253" y="5188731"/>
            <a:ext cx="4667250" cy="981075"/>
          </a:xfrm>
          <a:prstGeom prst="rect">
            <a:avLst/>
          </a:prstGeom>
        </p:spPr>
      </p:pic>
    </p:spTree>
    <p:extLst>
      <p:ext uri="{BB962C8B-B14F-4D97-AF65-F5344CB8AC3E}">
        <p14:creationId xmlns:p14="http://schemas.microsoft.com/office/powerpoint/2010/main" val="2296351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E9E9CB1-677B-4D9D-ABDF-292C60F57560}"/>
              </a:ext>
            </a:extLst>
          </p:cNvPr>
          <p:cNvPicPr>
            <a:picLocks noGrp="1" noChangeAspect="1"/>
          </p:cNvPicPr>
          <p:nvPr>
            <p:ph idx="1"/>
          </p:nvPr>
        </p:nvPicPr>
        <p:blipFill>
          <a:blip r:embed="rId2"/>
          <a:stretch>
            <a:fillRect/>
          </a:stretch>
        </p:blipFill>
        <p:spPr>
          <a:xfrm>
            <a:off x="564958" y="1104003"/>
            <a:ext cx="10663854" cy="3554618"/>
          </a:xfrm>
          <a:prstGeom prst="rect">
            <a:avLst/>
          </a:prstGeom>
        </p:spPr>
      </p:pic>
      <p:sp>
        <p:nvSpPr>
          <p:cNvPr id="3" name="Date Placeholder 2">
            <a:extLst>
              <a:ext uri="{FF2B5EF4-FFF2-40B4-BE49-F238E27FC236}">
                <a16:creationId xmlns:a16="http://schemas.microsoft.com/office/drawing/2014/main" id="{233F6777-97AB-40A9-8498-EB03411FDF82}"/>
              </a:ext>
            </a:extLst>
          </p:cNvPr>
          <p:cNvSpPr>
            <a:spLocks noGrp="1"/>
          </p:cNvSpPr>
          <p:nvPr>
            <p:ph type="dt" sz="half" idx="2"/>
          </p:nvPr>
        </p:nvSpPr>
        <p:spPr/>
        <p:txBody>
          <a:bodyPr/>
          <a:lstStyle/>
          <a:p>
            <a:fld id="{D32C9CBE-BB3D-4D4A-BBA2-C9CC33C12E4A}" type="datetime1">
              <a:rPr lang="en-US" smtClean="0"/>
              <a:t>5/6/2022</a:t>
            </a:fld>
            <a:endParaRPr lang="en-US" dirty="0"/>
          </a:p>
        </p:txBody>
      </p:sp>
      <p:sp>
        <p:nvSpPr>
          <p:cNvPr id="5" name="Rectangle 4">
            <a:extLst>
              <a:ext uri="{FF2B5EF4-FFF2-40B4-BE49-F238E27FC236}">
                <a16:creationId xmlns:a16="http://schemas.microsoft.com/office/drawing/2014/main" id="{7B668DFC-0C65-4230-A6C6-F1F71407EB2F}"/>
              </a:ext>
            </a:extLst>
          </p:cNvPr>
          <p:cNvSpPr/>
          <p:nvPr/>
        </p:nvSpPr>
        <p:spPr>
          <a:xfrm>
            <a:off x="2940229" y="5020596"/>
            <a:ext cx="5569069" cy="1077218"/>
          </a:xfrm>
          <a:prstGeom prst="rect">
            <a:avLst/>
          </a:prstGeom>
        </p:spPr>
        <p:txBody>
          <a:bodyPr wrap="square">
            <a:spAutoFit/>
          </a:bodyPr>
          <a:lstStyle/>
          <a:p>
            <a:pPr algn="ctr"/>
            <a:r>
              <a:rPr lang="en-US" sz="3200" dirty="0">
                <a:hlinkClick r:id="rId3"/>
              </a:rPr>
              <a:t>http://npnconference.org/</a:t>
            </a:r>
            <a:endParaRPr lang="en-US" sz="3200" dirty="0"/>
          </a:p>
          <a:p>
            <a:pPr algn="ctr"/>
            <a:endParaRPr lang="en-US" sz="3200" dirty="0"/>
          </a:p>
        </p:txBody>
      </p:sp>
      <p:pic>
        <p:nvPicPr>
          <p:cNvPr id="6" name="Picture 5">
            <a:extLst>
              <a:ext uri="{FF2B5EF4-FFF2-40B4-BE49-F238E27FC236}">
                <a16:creationId xmlns:a16="http://schemas.microsoft.com/office/drawing/2014/main" id="{DEBE5C6B-734F-4A4D-9E5E-6C855FB33369}"/>
              </a:ext>
            </a:extLst>
          </p:cNvPr>
          <p:cNvPicPr>
            <a:picLocks noChangeAspect="1"/>
          </p:cNvPicPr>
          <p:nvPr/>
        </p:nvPicPr>
        <p:blipFill>
          <a:blip r:embed="rId4"/>
          <a:stretch>
            <a:fillRect/>
          </a:stretch>
        </p:blipFill>
        <p:spPr>
          <a:xfrm>
            <a:off x="7230932" y="5706680"/>
            <a:ext cx="4572000" cy="1095375"/>
          </a:xfrm>
          <a:prstGeom prst="rect">
            <a:avLst/>
          </a:prstGeom>
        </p:spPr>
      </p:pic>
    </p:spTree>
    <p:extLst>
      <p:ext uri="{BB962C8B-B14F-4D97-AF65-F5344CB8AC3E}">
        <p14:creationId xmlns:p14="http://schemas.microsoft.com/office/powerpoint/2010/main" val="3821422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EA148E-99B4-4F78-974C-BDFA70D180EA}"/>
              </a:ext>
            </a:extLst>
          </p:cNvPr>
          <p:cNvSpPr>
            <a:spLocks noGrp="1"/>
          </p:cNvSpPr>
          <p:nvPr>
            <p:ph idx="1"/>
          </p:nvPr>
        </p:nvSpPr>
        <p:spPr>
          <a:xfrm>
            <a:off x="640080" y="880183"/>
            <a:ext cx="10270205" cy="5791922"/>
          </a:xfrm>
        </p:spPr>
        <p:txBody>
          <a:bodyPr/>
          <a:lstStyle/>
          <a:p>
            <a:pPr algn="ctr" fontAlgn="base"/>
            <a:r>
              <a:rPr lang="en-US" sz="3600" b="1" dirty="0"/>
              <a:t>Alcohol Policy 19: Building a Framework for Change</a:t>
            </a:r>
          </a:p>
          <a:p>
            <a:pPr marL="0" indent="0">
              <a:buNone/>
            </a:pPr>
            <a:endParaRPr lang="en-US" dirty="0"/>
          </a:p>
        </p:txBody>
      </p:sp>
      <p:sp>
        <p:nvSpPr>
          <p:cNvPr id="3" name="Date Placeholder 2">
            <a:extLst>
              <a:ext uri="{FF2B5EF4-FFF2-40B4-BE49-F238E27FC236}">
                <a16:creationId xmlns:a16="http://schemas.microsoft.com/office/drawing/2014/main" id="{DD243462-7E5D-40A5-904B-6E355DD0CE79}"/>
              </a:ext>
            </a:extLst>
          </p:cNvPr>
          <p:cNvSpPr>
            <a:spLocks noGrp="1"/>
          </p:cNvSpPr>
          <p:nvPr>
            <p:ph type="dt" sz="half" idx="2"/>
          </p:nvPr>
        </p:nvSpPr>
        <p:spPr/>
        <p:txBody>
          <a:bodyPr/>
          <a:lstStyle/>
          <a:p>
            <a:fld id="{63CB888A-206F-45AF-950E-B021DFB8B450}" type="datetime1">
              <a:rPr lang="en-US" smtClean="0"/>
              <a:t>5/6/2022</a:t>
            </a:fld>
            <a:endParaRPr lang="en-US" dirty="0"/>
          </a:p>
        </p:txBody>
      </p:sp>
      <p:sp>
        <p:nvSpPr>
          <p:cNvPr id="4" name="AutoShape 2">
            <a:extLst>
              <a:ext uri="{FF2B5EF4-FFF2-40B4-BE49-F238E27FC236}">
                <a16:creationId xmlns:a16="http://schemas.microsoft.com/office/drawing/2014/main" id="{1555E1F3-9B51-4F20-A45B-3C5B7DCF5C2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4">
            <a:extLst>
              <a:ext uri="{FF2B5EF4-FFF2-40B4-BE49-F238E27FC236}">
                <a16:creationId xmlns:a16="http://schemas.microsoft.com/office/drawing/2014/main" id="{0358D001-644D-4DB6-9A3E-0C0AAF0F547F}"/>
              </a:ext>
            </a:extLst>
          </p:cNvPr>
          <p:cNvSpPr>
            <a:spLocks noChangeArrowheads="1"/>
          </p:cNvSpPr>
          <p:nvPr/>
        </p:nvSpPr>
        <p:spPr bwMode="auto">
          <a:xfrm>
            <a:off x="892007" y="1534782"/>
            <a:ext cx="10448109" cy="1969770"/>
          </a:xfrm>
          <a:prstGeom prst="rect">
            <a:avLst/>
          </a:prstGeom>
          <a:solidFill>
            <a:srgbClr val="33579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bg1"/>
                </a:solidFill>
                <a:effectLst/>
                <a:latin typeface="Impact" panose="020B080603090205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Alcohol Policy 19/AP19 Conference</a:t>
            </a:r>
            <a:endParaRPr kumimoji="0" lang="en-US" altLang="en-US" sz="3200" b="0" i="0" u="none" strike="noStrike" cap="none" normalizeH="0" baseline="0" dirty="0">
              <a:ln>
                <a:noFill/>
              </a:ln>
              <a:solidFill>
                <a:schemeClr val="bg1"/>
              </a:solidFill>
              <a:effectLst/>
            </a:endParaRPr>
          </a:p>
          <a:p>
            <a:pPr lvl="0" algn="ctr"/>
            <a:r>
              <a:rPr lang="en-US" altLang="en-US" sz="3200" dirty="0">
                <a:solidFill>
                  <a:schemeClr val="bg1"/>
                </a:solidFill>
                <a:latin typeface="Tahoma" panose="020B0604030504040204" pitchFamily="34" charset="0"/>
                <a:cs typeface="Tahoma" panose="020B0604030504040204" pitchFamily="34" charset="0"/>
              </a:rPr>
              <a:t>Changed to September 14-16, 2022</a:t>
            </a:r>
            <a:endParaRPr kumimoji="0" lang="en-US" altLang="en-US" sz="3200" b="0" i="0" u="none" strike="noStrike" cap="none" normalizeH="0" baseline="0" dirty="0">
              <a:ln>
                <a:noFill/>
              </a:ln>
              <a:solidFill>
                <a:schemeClr val="bg1"/>
              </a:solidFill>
              <a:effectLst/>
              <a:latin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Renaissance Arlington Capital View Hotel</a:t>
            </a:r>
            <a:endParaRPr kumimoji="0" lang="en-US" altLang="en-US" sz="32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bg1"/>
                </a:solidFill>
                <a:effectLst/>
                <a:latin typeface="proxima-n-w01-reg"/>
                <a:cs typeface="Arial" panose="020B0604020202020204" pitchFamily="34" charset="0"/>
                <a:hlinkClick r:id="rId2">
                  <a:extLst>
                    <a:ext uri="{A12FA001-AC4F-418D-AE19-62706E023703}">
                      <ahyp:hlinkClr xmlns:ahyp="http://schemas.microsoft.com/office/drawing/2018/hyperlinkcolor" val="tx"/>
                    </a:ext>
                  </a:extLst>
                </a:hlinkClick>
              </a:rPr>
              <a:t>Register Now</a:t>
            </a:r>
            <a:endParaRPr kumimoji="0" lang="en-US" altLang="en-US" sz="3200" b="0" i="0" u="none" strike="noStrike" cap="none" normalizeH="0" baseline="0" dirty="0">
              <a:ln>
                <a:noFill/>
              </a:ln>
              <a:solidFill>
                <a:schemeClr val="bg1"/>
              </a:solidFill>
              <a:effectLst/>
            </a:endParaRPr>
          </a:p>
        </p:txBody>
      </p:sp>
      <p:sp>
        <p:nvSpPr>
          <p:cNvPr id="8" name="Rectangle 7">
            <a:extLst>
              <a:ext uri="{FF2B5EF4-FFF2-40B4-BE49-F238E27FC236}">
                <a16:creationId xmlns:a16="http://schemas.microsoft.com/office/drawing/2014/main" id="{3B48A3DC-1574-40B9-9F87-187CAD1E2701}"/>
              </a:ext>
            </a:extLst>
          </p:cNvPr>
          <p:cNvSpPr/>
          <p:nvPr/>
        </p:nvSpPr>
        <p:spPr>
          <a:xfrm>
            <a:off x="640080" y="3697793"/>
            <a:ext cx="10515600" cy="1200329"/>
          </a:xfrm>
          <a:prstGeom prst="rect">
            <a:avLst/>
          </a:prstGeom>
        </p:spPr>
        <p:txBody>
          <a:bodyPr wrap="square">
            <a:spAutoFit/>
          </a:bodyPr>
          <a:lstStyle/>
          <a:p>
            <a:pPr fontAlgn="base"/>
            <a:r>
              <a:rPr lang="en-US" dirty="0">
                <a:solidFill>
                  <a:srgbClr val="253A7C"/>
                </a:solidFill>
                <a:latin typeface="avenir-lt-w01_35-light1475496"/>
              </a:rPr>
              <a:t>The 19th in a series of conferences on preventing and reducing alcohol-related problems using public policy strategies.</a:t>
            </a:r>
          </a:p>
          <a:p>
            <a:pPr fontAlgn="base"/>
            <a:endParaRPr lang="en-US" dirty="0"/>
          </a:p>
          <a:p>
            <a:pPr fontAlgn="base"/>
            <a:r>
              <a:rPr lang="en-US" dirty="0">
                <a:solidFill>
                  <a:srgbClr val="253A7C"/>
                </a:solidFill>
                <a:latin typeface="avenir-lt-w01_35-light1475496"/>
              </a:rPr>
              <a:t>​</a:t>
            </a:r>
            <a:endParaRPr lang="en-US" dirty="0"/>
          </a:p>
        </p:txBody>
      </p:sp>
      <p:graphicFrame>
        <p:nvGraphicFramePr>
          <p:cNvPr id="13" name="Table 12">
            <a:extLst>
              <a:ext uri="{FF2B5EF4-FFF2-40B4-BE49-F238E27FC236}">
                <a16:creationId xmlns:a16="http://schemas.microsoft.com/office/drawing/2014/main" id="{71B5CF86-CB49-4757-9F47-6B424983DBC0}"/>
              </a:ext>
            </a:extLst>
          </p:cNvPr>
          <p:cNvGraphicFramePr>
            <a:graphicFrameLocks noGrp="1"/>
          </p:cNvGraphicFramePr>
          <p:nvPr>
            <p:extLst>
              <p:ext uri="{D42A27DB-BD31-4B8C-83A1-F6EECF244321}">
                <p14:modId xmlns:p14="http://schemas.microsoft.com/office/powerpoint/2010/main" val="3494692025"/>
              </p:ext>
            </p:extLst>
          </p:nvPr>
        </p:nvGraphicFramePr>
        <p:xfrm>
          <a:off x="640080" y="4443996"/>
          <a:ext cx="10515600" cy="1036320"/>
        </p:xfrm>
        <a:graphic>
          <a:graphicData uri="http://schemas.openxmlformats.org/drawingml/2006/table">
            <a:tbl>
              <a:tblPr firstRow="1" firstCol="1" bandRow="1">
                <a:tableStyleId>{5C22544A-7EE6-4342-B048-85BDC9FD1C3A}</a:tableStyleId>
              </a:tblPr>
              <a:tblGrid>
                <a:gridCol w="10515600">
                  <a:extLst>
                    <a:ext uri="{9D8B030D-6E8A-4147-A177-3AD203B41FA5}">
                      <a16:colId xmlns:a16="http://schemas.microsoft.com/office/drawing/2014/main" val="931136014"/>
                    </a:ext>
                  </a:extLst>
                </a:gridCol>
              </a:tblGrid>
              <a:tr h="0">
                <a:tc>
                  <a:txBody>
                    <a:bodyPr/>
                    <a:lstStyle/>
                    <a:p>
                      <a:pPr marL="0" marR="0">
                        <a:spcBef>
                          <a:spcPts val="0"/>
                        </a:spcBef>
                        <a:spcAft>
                          <a:spcPts val="0"/>
                        </a:spcAft>
                      </a:pPr>
                      <a:r>
                        <a:rPr lang="en-US" sz="1350" dirty="0">
                          <a:effectLst/>
                        </a:rPr>
                        <a:t>Important Dates</a:t>
                      </a:r>
                      <a:endParaRPr lang="en-US" sz="1200" dirty="0">
                        <a:effectLst/>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50" dirty="0">
                          <a:effectLst/>
                        </a:rPr>
                        <a:t>Early Bird Registration is now open through May 31, 2022</a:t>
                      </a:r>
                      <a:endParaRPr lang="en-US" sz="1200" dirty="0">
                        <a:effectLst/>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50" dirty="0">
                          <a:effectLst/>
                        </a:rPr>
                        <a:t>Advocate Institute Registration is open through September 9, 2022</a:t>
                      </a:r>
                      <a:endParaRPr lang="en-US" sz="1200" dirty="0">
                        <a:effectLst/>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50" dirty="0">
                          <a:effectLst/>
                        </a:rPr>
                        <a:t>Full refunds are available through February 28, 2022</a:t>
                      </a:r>
                      <a:endParaRPr lang="en-US" sz="1200" dirty="0">
                        <a:effectLst/>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50" dirty="0">
                          <a:effectLst/>
                        </a:rPr>
                        <a:t>Partial refunds (50%) will be available between March 1, 2022 and July 31, 2022</a:t>
                      </a:r>
                      <a:endParaRPr lang="en-US" sz="1200" dirty="0">
                        <a:effectLst/>
                        <a:latin typeface="Times New Roman" panose="02020603050405020304" pitchFamily="18" charset="0"/>
                        <a:ea typeface="Calibri" panose="020F0502020204030204" pitchFamily="34" charset="0"/>
                      </a:endParaRPr>
                    </a:p>
                  </a:txBody>
                  <a:tcPr marL="190500" marR="190500" marT="95250" marB="95250"/>
                </a:tc>
                <a:extLst>
                  <a:ext uri="{0D108BD9-81ED-4DB2-BD59-A6C34878D82A}">
                    <a16:rowId xmlns:a16="http://schemas.microsoft.com/office/drawing/2014/main" val="2988444966"/>
                  </a:ext>
                </a:extLst>
              </a:tr>
            </a:tbl>
          </a:graphicData>
        </a:graphic>
      </p:graphicFrame>
      <p:sp>
        <p:nvSpPr>
          <p:cNvPr id="14" name="Rectangle 13">
            <a:extLst>
              <a:ext uri="{FF2B5EF4-FFF2-40B4-BE49-F238E27FC236}">
                <a16:creationId xmlns:a16="http://schemas.microsoft.com/office/drawing/2014/main" id="{1647111A-46F2-4A94-B699-BD79AB2450D3}"/>
              </a:ext>
            </a:extLst>
          </p:cNvPr>
          <p:cNvSpPr/>
          <p:nvPr/>
        </p:nvSpPr>
        <p:spPr>
          <a:xfrm>
            <a:off x="640081" y="5590286"/>
            <a:ext cx="10515600" cy="646331"/>
          </a:xfrm>
          <a:prstGeom prst="rect">
            <a:avLst/>
          </a:prstGeom>
        </p:spPr>
        <p:txBody>
          <a:bodyPr wrap="square">
            <a:spAutoFit/>
          </a:bodyPr>
          <a:lstStyle/>
          <a:p>
            <a:r>
              <a:rPr lang="en-US" dirty="0"/>
              <a:t>We are excited to see you all in September - be sure to </a:t>
            </a:r>
            <a:r>
              <a:rPr lang="en-US" b="1" u="sng" dirty="0">
                <a:hlinkClick r:id="rId3"/>
              </a:rPr>
              <a:t>register </a:t>
            </a:r>
            <a:r>
              <a:rPr lang="en-US" dirty="0"/>
              <a:t>now to secure your spot!</a:t>
            </a:r>
          </a:p>
          <a:p>
            <a:r>
              <a:rPr lang="en-US" b="1" dirty="0"/>
              <a:t>For additional information on hotel, important dates and more, please visit the AP19 Conference  </a:t>
            </a:r>
            <a:r>
              <a:rPr lang="en-US" b="1" u="sng" dirty="0">
                <a:hlinkClick r:id="rId4"/>
              </a:rPr>
              <a:t>website.</a:t>
            </a:r>
            <a:r>
              <a:rPr lang="en-US" dirty="0"/>
              <a:t> </a:t>
            </a:r>
          </a:p>
        </p:txBody>
      </p:sp>
    </p:spTree>
    <p:extLst>
      <p:ext uri="{BB962C8B-B14F-4D97-AF65-F5344CB8AC3E}">
        <p14:creationId xmlns:p14="http://schemas.microsoft.com/office/powerpoint/2010/main" val="3658696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843CBBE-366D-40EC-A763-75A783637BDF}"/>
              </a:ext>
            </a:extLst>
          </p:cNvPr>
          <p:cNvPicPr>
            <a:picLocks noGrp="1" noChangeAspect="1"/>
          </p:cNvPicPr>
          <p:nvPr>
            <p:ph idx="1"/>
          </p:nvPr>
        </p:nvPicPr>
        <p:blipFill>
          <a:blip r:embed="rId2"/>
          <a:stretch>
            <a:fillRect/>
          </a:stretch>
        </p:blipFill>
        <p:spPr>
          <a:xfrm>
            <a:off x="1283901" y="959005"/>
            <a:ext cx="9445779" cy="3148593"/>
          </a:xfrm>
          <a:prstGeom prst="rect">
            <a:avLst/>
          </a:prstGeom>
        </p:spPr>
      </p:pic>
      <p:sp>
        <p:nvSpPr>
          <p:cNvPr id="3" name="Date Placeholder 2">
            <a:extLst>
              <a:ext uri="{FF2B5EF4-FFF2-40B4-BE49-F238E27FC236}">
                <a16:creationId xmlns:a16="http://schemas.microsoft.com/office/drawing/2014/main" id="{EC410FED-F368-4AC1-9934-9789E7F42057}"/>
              </a:ext>
            </a:extLst>
          </p:cNvPr>
          <p:cNvSpPr>
            <a:spLocks noGrp="1"/>
          </p:cNvSpPr>
          <p:nvPr>
            <p:ph type="dt" sz="half" idx="2"/>
          </p:nvPr>
        </p:nvSpPr>
        <p:spPr/>
        <p:txBody>
          <a:bodyPr/>
          <a:lstStyle/>
          <a:p>
            <a:fld id="{D32C9CBE-BB3D-4D4A-BBA2-C9CC33C12E4A}" type="datetime1">
              <a:rPr lang="en-US" smtClean="0"/>
              <a:t>5/6/2022</a:t>
            </a:fld>
            <a:endParaRPr lang="en-US" dirty="0"/>
          </a:p>
        </p:txBody>
      </p:sp>
      <p:sp>
        <p:nvSpPr>
          <p:cNvPr id="5" name="Rectangle 4">
            <a:extLst>
              <a:ext uri="{FF2B5EF4-FFF2-40B4-BE49-F238E27FC236}">
                <a16:creationId xmlns:a16="http://schemas.microsoft.com/office/drawing/2014/main" id="{3C6EA926-5350-4FF9-AE29-0C07C5DDE87A}"/>
              </a:ext>
            </a:extLst>
          </p:cNvPr>
          <p:cNvSpPr/>
          <p:nvPr/>
        </p:nvSpPr>
        <p:spPr>
          <a:xfrm>
            <a:off x="4226313" y="4694664"/>
            <a:ext cx="3144644" cy="830997"/>
          </a:xfrm>
          <a:prstGeom prst="rect">
            <a:avLst/>
          </a:prstGeom>
        </p:spPr>
        <p:txBody>
          <a:bodyPr wrap="square">
            <a:spAutoFit/>
          </a:bodyPr>
          <a:lstStyle/>
          <a:p>
            <a:r>
              <a:rPr lang="en-US" sz="2400" dirty="0">
                <a:hlinkClick r:id="rId3"/>
              </a:rPr>
              <a:t>https://www.nllea.org/</a:t>
            </a:r>
            <a:endParaRPr lang="en-US" sz="2400" dirty="0"/>
          </a:p>
          <a:p>
            <a:endParaRPr lang="en-US" sz="2400" dirty="0"/>
          </a:p>
        </p:txBody>
      </p:sp>
      <p:pic>
        <p:nvPicPr>
          <p:cNvPr id="6" name="Picture 5">
            <a:extLst>
              <a:ext uri="{FF2B5EF4-FFF2-40B4-BE49-F238E27FC236}">
                <a16:creationId xmlns:a16="http://schemas.microsoft.com/office/drawing/2014/main" id="{63BBD0E4-EE4D-482D-98CA-83B057805974}"/>
              </a:ext>
            </a:extLst>
          </p:cNvPr>
          <p:cNvPicPr>
            <a:picLocks noChangeAspect="1"/>
          </p:cNvPicPr>
          <p:nvPr/>
        </p:nvPicPr>
        <p:blipFill>
          <a:blip r:embed="rId4"/>
          <a:stretch>
            <a:fillRect/>
          </a:stretch>
        </p:blipFill>
        <p:spPr>
          <a:xfrm>
            <a:off x="9472264" y="4519496"/>
            <a:ext cx="2190750" cy="2190750"/>
          </a:xfrm>
          <a:prstGeom prst="rect">
            <a:avLst/>
          </a:prstGeom>
        </p:spPr>
      </p:pic>
    </p:spTree>
    <p:extLst>
      <p:ext uri="{BB962C8B-B14F-4D97-AF65-F5344CB8AC3E}">
        <p14:creationId xmlns:p14="http://schemas.microsoft.com/office/powerpoint/2010/main" val="602050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C6E82B-E989-4572-B811-32D1B04D36EE}"/>
              </a:ext>
            </a:extLst>
          </p:cNvPr>
          <p:cNvSpPr>
            <a:spLocks noGrp="1"/>
          </p:cNvSpPr>
          <p:nvPr>
            <p:ph idx="1"/>
          </p:nvPr>
        </p:nvSpPr>
        <p:spPr>
          <a:xfrm>
            <a:off x="451821" y="1151067"/>
            <a:ext cx="10929770" cy="4916245"/>
          </a:xfrm>
        </p:spPr>
        <p:txBody>
          <a:bodyPr/>
          <a:lstStyle/>
          <a:p>
            <a:r>
              <a:rPr lang="en-US" sz="2400" b="1" dirty="0">
                <a:solidFill>
                  <a:srgbClr val="00838B"/>
                </a:solidFill>
              </a:rPr>
              <a:t>Topics Addressed:</a:t>
            </a:r>
          </a:p>
          <a:p>
            <a:pPr marL="0" indent="0">
              <a:buNone/>
            </a:pPr>
            <a:r>
              <a:rPr lang="en-US" sz="2400" dirty="0"/>
              <a:t>Communities That Care Survey</a:t>
            </a:r>
          </a:p>
          <a:p>
            <a:pPr marL="0" indent="0">
              <a:buNone/>
            </a:pPr>
            <a:r>
              <a:rPr lang="en-US" sz="2400" dirty="0"/>
              <a:t>Synar/STEP</a:t>
            </a:r>
          </a:p>
          <a:p>
            <a:pPr marL="0" indent="0">
              <a:buNone/>
            </a:pPr>
            <a:r>
              <a:rPr lang="en-US" sz="2400" dirty="0"/>
              <a:t>PREP</a:t>
            </a:r>
          </a:p>
          <a:p>
            <a:pPr marL="0" indent="0">
              <a:buNone/>
            </a:pPr>
            <a:r>
              <a:rPr lang="en-US" sz="2400" dirty="0"/>
              <a:t>Grants Management System</a:t>
            </a:r>
          </a:p>
          <a:p>
            <a:pPr marL="0" indent="0">
              <a:buNone/>
            </a:pPr>
            <a:r>
              <a:rPr lang="en-US" sz="2400" dirty="0"/>
              <a:t>OOTH Campaign-Spring 22</a:t>
            </a:r>
          </a:p>
          <a:p>
            <a:pPr marL="0" indent="0">
              <a:buNone/>
            </a:pPr>
            <a:r>
              <a:rPr lang="en-US" sz="2400" dirty="0"/>
              <a:t>Training/Resources</a:t>
            </a:r>
          </a:p>
          <a:p>
            <a:pPr marL="0" indent="0">
              <a:buNone/>
            </a:pPr>
            <a:r>
              <a:rPr lang="en-US" sz="2400" dirty="0"/>
              <a:t>Overdose Prevention</a:t>
            </a:r>
          </a:p>
          <a:p>
            <a:pPr marL="0" indent="0">
              <a:buNone/>
            </a:pPr>
            <a:endParaRPr lang="en-US" sz="2400" dirty="0"/>
          </a:p>
        </p:txBody>
      </p:sp>
      <p:sp>
        <p:nvSpPr>
          <p:cNvPr id="3" name="Date Placeholder 2">
            <a:extLst>
              <a:ext uri="{FF2B5EF4-FFF2-40B4-BE49-F238E27FC236}">
                <a16:creationId xmlns:a16="http://schemas.microsoft.com/office/drawing/2014/main" id="{CD3826E1-E7C8-405E-B26C-1A6EA149A5D7}"/>
              </a:ext>
            </a:extLst>
          </p:cNvPr>
          <p:cNvSpPr>
            <a:spLocks noGrp="1"/>
          </p:cNvSpPr>
          <p:nvPr>
            <p:ph type="dt" sz="half" idx="2"/>
          </p:nvPr>
        </p:nvSpPr>
        <p:spPr/>
        <p:txBody>
          <a:bodyPr/>
          <a:lstStyle/>
          <a:p>
            <a:fld id="{D32C9CBE-BB3D-4D4A-BBA2-C9CC33C12E4A}" type="datetime1">
              <a:rPr lang="en-US" smtClean="0"/>
              <a:t>5/6/2022</a:t>
            </a:fld>
            <a:endParaRPr lang="en-US" dirty="0"/>
          </a:p>
        </p:txBody>
      </p:sp>
    </p:spTree>
    <p:extLst>
      <p:ext uri="{BB962C8B-B14F-4D97-AF65-F5344CB8AC3E}">
        <p14:creationId xmlns:p14="http://schemas.microsoft.com/office/powerpoint/2010/main" val="3786459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57A054B-C345-46D4-A6C2-ECE7478B5D3B}"/>
              </a:ext>
            </a:extLst>
          </p:cNvPr>
          <p:cNvPicPr>
            <a:picLocks noGrp="1" noChangeAspect="1"/>
          </p:cNvPicPr>
          <p:nvPr>
            <p:ph idx="1"/>
          </p:nvPr>
        </p:nvPicPr>
        <p:blipFill>
          <a:blip r:embed="rId2"/>
          <a:stretch>
            <a:fillRect/>
          </a:stretch>
        </p:blipFill>
        <p:spPr>
          <a:xfrm>
            <a:off x="9222059" y="4477950"/>
            <a:ext cx="1872437" cy="1872437"/>
          </a:xfrm>
          <a:prstGeom prst="rect">
            <a:avLst/>
          </a:prstGeom>
        </p:spPr>
      </p:pic>
      <p:sp>
        <p:nvSpPr>
          <p:cNvPr id="3" name="Date Placeholder 2">
            <a:extLst>
              <a:ext uri="{FF2B5EF4-FFF2-40B4-BE49-F238E27FC236}">
                <a16:creationId xmlns:a16="http://schemas.microsoft.com/office/drawing/2014/main" id="{673512D5-0199-41B7-9523-8CC0DDAC8C78}"/>
              </a:ext>
            </a:extLst>
          </p:cNvPr>
          <p:cNvSpPr>
            <a:spLocks noGrp="1"/>
          </p:cNvSpPr>
          <p:nvPr>
            <p:ph type="dt" sz="half" idx="2"/>
          </p:nvPr>
        </p:nvSpPr>
        <p:spPr/>
        <p:txBody>
          <a:bodyPr/>
          <a:lstStyle/>
          <a:p>
            <a:fld id="{D32C9CBE-BB3D-4D4A-BBA2-C9CC33C12E4A}" type="datetime1">
              <a:rPr lang="en-US" smtClean="0"/>
              <a:t>5/6/2022</a:t>
            </a:fld>
            <a:endParaRPr lang="en-US" dirty="0"/>
          </a:p>
        </p:txBody>
      </p:sp>
      <p:sp>
        <p:nvSpPr>
          <p:cNvPr id="5" name="Rectangle 4">
            <a:extLst>
              <a:ext uri="{FF2B5EF4-FFF2-40B4-BE49-F238E27FC236}">
                <a16:creationId xmlns:a16="http://schemas.microsoft.com/office/drawing/2014/main" id="{100DD48D-ACE7-4AAC-90E7-B3FA4EB55B0D}"/>
              </a:ext>
            </a:extLst>
          </p:cNvPr>
          <p:cNvSpPr/>
          <p:nvPr/>
        </p:nvSpPr>
        <p:spPr>
          <a:xfrm>
            <a:off x="379141" y="970156"/>
            <a:ext cx="11285035" cy="2523768"/>
          </a:xfrm>
          <a:prstGeom prst="rect">
            <a:avLst/>
          </a:prstGeom>
        </p:spPr>
        <p:txBody>
          <a:bodyPr wrap="square">
            <a:spAutoFit/>
          </a:bodyPr>
          <a:lstStyle/>
          <a:p>
            <a:pPr algn="ctr"/>
            <a:r>
              <a:rPr lang="en-US" sz="2800" b="1" dirty="0"/>
              <a:t>The National Emerging Drug Trends Conference is an exclusive drug education, prevention, and enforcement conference, highlighting an array of superior speakers with expert knowledge. </a:t>
            </a:r>
          </a:p>
          <a:p>
            <a:pPr algn="ctr"/>
            <a:endParaRPr lang="en-US" sz="2800" b="1" dirty="0"/>
          </a:p>
          <a:p>
            <a:pPr algn="ctr"/>
            <a:r>
              <a:rPr lang="en-US" sz="2800" b="1" dirty="0"/>
              <a:t>Join us in Dallas, Texas on October 7th and 8th of 2022!</a:t>
            </a:r>
          </a:p>
          <a:p>
            <a:endParaRPr lang="en-US" dirty="0"/>
          </a:p>
        </p:txBody>
      </p:sp>
      <p:sp>
        <p:nvSpPr>
          <p:cNvPr id="6" name="Rectangle 5">
            <a:extLst>
              <a:ext uri="{FF2B5EF4-FFF2-40B4-BE49-F238E27FC236}">
                <a16:creationId xmlns:a16="http://schemas.microsoft.com/office/drawing/2014/main" id="{0EDF0C6F-89F7-436C-8B24-077C2C44C61E}"/>
              </a:ext>
            </a:extLst>
          </p:cNvPr>
          <p:cNvSpPr/>
          <p:nvPr/>
        </p:nvSpPr>
        <p:spPr>
          <a:xfrm>
            <a:off x="3160068" y="3836084"/>
            <a:ext cx="5871864" cy="830997"/>
          </a:xfrm>
          <a:prstGeom prst="rect">
            <a:avLst/>
          </a:prstGeom>
        </p:spPr>
        <p:txBody>
          <a:bodyPr wrap="none">
            <a:spAutoFit/>
          </a:bodyPr>
          <a:lstStyle/>
          <a:p>
            <a:r>
              <a:rPr lang="en-US" sz="2400" dirty="0">
                <a:hlinkClick r:id="rId3"/>
              </a:rPr>
              <a:t>https://www.emergingdrugtrends.com/about</a:t>
            </a:r>
            <a:endParaRPr lang="en-US" sz="2400" dirty="0"/>
          </a:p>
          <a:p>
            <a:endParaRPr lang="en-US" sz="2400" dirty="0"/>
          </a:p>
        </p:txBody>
      </p:sp>
      <p:pic>
        <p:nvPicPr>
          <p:cNvPr id="7" name="Picture 6">
            <a:extLst>
              <a:ext uri="{FF2B5EF4-FFF2-40B4-BE49-F238E27FC236}">
                <a16:creationId xmlns:a16="http://schemas.microsoft.com/office/drawing/2014/main" id="{472E3784-A983-4A38-829B-0518592C33C3}"/>
              </a:ext>
            </a:extLst>
          </p:cNvPr>
          <p:cNvPicPr>
            <a:picLocks noChangeAspect="1"/>
          </p:cNvPicPr>
          <p:nvPr/>
        </p:nvPicPr>
        <p:blipFill>
          <a:blip r:embed="rId4"/>
          <a:stretch>
            <a:fillRect/>
          </a:stretch>
        </p:blipFill>
        <p:spPr>
          <a:xfrm>
            <a:off x="379141" y="4841740"/>
            <a:ext cx="2145884" cy="1430589"/>
          </a:xfrm>
          <a:prstGeom prst="rect">
            <a:avLst/>
          </a:prstGeom>
        </p:spPr>
      </p:pic>
    </p:spTree>
    <p:extLst>
      <p:ext uri="{BB962C8B-B14F-4D97-AF65-F5344CB8AC3E}">
        <p14:creationId xmlns:p14="http://schemas.microsoft.com/office/powerpoint/2010/main" val="1714435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C2F8A0-86B4-450F-A9DD-E2EBB0BA7E78}"/>
              </a:ext>
            </a:extLst>
          </p:cNvPr>
          <p:cNvSpPr>
            <a:spLocks noGrp="1"/>
          </p:cNvSpPr>
          <p:nvPr>
            <p:ph idx="1"/>
          </p:nvPr>
        </p:nvSpPr>
        <p:spPr>
          <a:xfrm>
            <a:off x="236668" y="828340"/>
            <a:ext cx="11736593" cy="4527432"/>
          </a:xfrm>
        </p:spPr>
        <p:txBody>
          <a:bodyPr/>
          <a:lstStyle/>
          <a:p>
            <a:r>
              <a:rPr lang="en-US" b="1" dirty="0"/>
              <a:t>INFOAMTION OPIOID OVERDOSES:</a:t>
            </a:r>
          </a:p>
          <a:p>
            <a:endParaRPr lang="en-US" dirty="0"/>
          </a:p>
        </p:txBody>
      </p:sp>
      <p:sp>
        <p:nvSpPr>
          <p:cNvPr id="3" name="Date Placeholder 2">
            <a:extLst>
              <a:ext uri="{FF2B5EF4-FFF2-40B4-BE49-F238E27FC236}">
                <a16:creationId xmlns:a16="http://schemas.microsoft.com/office/drawing/2014/main" id="{DE7F3079-D80B-49E0-8A5B-54BDDE50C091}"/>
              </a:ext>
            </a:extLst>
          </p:cNvPr>
          <p:cNvSpPr>
            <a:spLocks noGrp="1"/>
          </p:cNvSpPr>
          <p:nvPr>
            <p:ph type="dt" sz="half" idx="2"/>
          </p:nvPr>
        </p:nvSpPr>
        <p:spPr/>
        <p:txBody>
          <a:bodyPr/>
          <a:lstStyle/>
          <a:p>
            <a:fld id="{D32C9CBE-BB3D-4D4A-BBA2-C9CC33C12E4A}" type="datetime1">
              <a:rPr lang="en-US" smtClean="0"/>
              <a:t>5/6/2022</a:t>
            </a:fld>
            <a:endParaRPr lang="en-US" dirty="0"/>
          </a:p>
        </p:txBody>
      </p:sp>
      <p:sp>
        <p:nvSpPr>
          <p:cNvPr id="4" name="Rectangle 3">
            <a:extLst>
              <a:ext uri="{FF2B5EF4-FFF2-40B4-BE49-F238E27FC236}">
                <a16:creationId xmlns:a16="http://schemas.microsoft.com/office/drawing/2014/main" id="{3EC31865-EDB4-4BDF-A3E4-C65833AF87FF}"/>
              </a:ext>
            </a:extLst>
          </p:cNvPr>
          <p:cNvSpPr/>
          <p:nvPr/>
        </p:nvSpPr>
        <p:spPr>
          <a:xfrm>
            <a:off x="236668" y="1105319"/>
            <a:ext cx="11419419" cy="5016758"/>
          </a:xfrm>
          <a:prstGeom prst="rect">
            <a:avLst/>
          </a:prstGeom>
        </p:spPr>
        <p:txBody>
          <a:bodyPr wrap="square">
            <a:spAutoFit/>
          </a:bodyPr>
          <a:lstStyle/>
          <a:p>
            <a:r>
              <a:rPr lang="en-US" dirty="0"/>
              <a:t>Suspected Opioid Overdoses Preliminary Data for March 2022</a:t>
            </a:r>
          </a:p>
          <a:p>
            <a:endParaRPr lang="en-US" dirty="0">
              <a:latin typeface="Calibri" panose="020F0502020204030204" pitchFamily="34" charset="0"/>
              <a:ea typeface="Calibri" panose="020F0502020204030204" pitchFamily="34" charset="0"/>
            </a:endParaRPr>
          </a:p>
          <a:p>
            <a:r>
              <a:rPr lang="en-US" dirty="0"/>
              <a:t>Total incidents were 18%  higher than the previous month and 15% higher than March 2021. Suspected opioid overdoses remain 15% higher year to date compared with 2021.</a:t>
            </a:r>
            <a:r>
              <a:rPr lang="en-US" b="1" dirty="0"/>
              <a:t> </a:t>
            </a:r>
            <a:endParaRPr lang="en-US" dirty="0"/>
          </a:p>
          <a:p>
            <a:r>
              <a:rPr lang="en-US" dirty="0"/>
              <a:t> </a:t>
            </a:r>
          </a:p>
          <a:p>
            <a:pPr fontAlgn="ctr"/>
            <a:r>
              <a:rPr lang="en-US" dirty="0"/>
              <a:t>Other trends to note:</a:t>
            </a:r>
          </a:p>
          <a:p>
            <a:pPr lvl="0" fontAlgn="ctr"/>
            <a:r>
              <a:rPr lang="en-US" dirty="0"/>
              <a:t>Suspected opioid overdoses increased across genders, races and age groups from the previous month. </a:t>
            </a:r>
          </a:p>
          <a:p>
            <a:pPr lvl="1" fontAlgn="ctr"/>
            <a:r>
              <a:rPr lang="en-US" dirty="0"/>
              <a:t>The number of suspected opioid overdoses among individuals under age 18 doubled from February 2022.</a:t>
            </a:r>
          </a:p>
          <a:p>
            <a:pPr lvl="1" fontAlgn="ctr"/>
            <a:r>
              <a:rPr lang="en-US" dirty="0"/>
              <a:t>20% of opioid overdoses year to date have been among Blacks/African Americans, compared with 17% in 2021.</a:t>
            </a:r>
          </a:p>
          <a:p>
            <a:pPr lvl="0" fontAlgn="ctr"/>
            <a:r>
              <a:rPr lang="en-US" dirty="0"/>
              <a:t>Of the state’s six High Intensity Drug Trafficking Area (HIDTA) counties, Horry, Greenville, Charleston, Richland, and Lexington were in the top 10 counties by number of suspected opioid overdoses.</a:t>
            </a:r>
          </a:p>
          <a:p>
            <a:pPr lvl="0" fontAlgn="ctr"/>
            <a:r>
              <a:rPr lang="en-US" dirty="0"/>
              <a:t>Of counties in the top 10 for rate per population, Barnwell and Jasper experienced &gt;100% increase and Aiken experienced &gt;50% in suspected opioid overdoses over the prior month.</a:t>
            </a:r>
          </a:p>
          <a:p>
            <a:pPr lvl="0" fontAlgn="ctr"/>
            <a:r>
              <a:rPr lang="en-US" dirty="0"/>
              <a:t>Several counties have sustained high rates of overdoses:</a:t>
            </a:r>
          </a:p>
          <a:p>
            <a:pPr lvl="1" fontAlgn="ctr"/>
            <a:r>
              <a:rPr lang="en-US" dirty="0"/>
              <a:t>Dillon, Greenwood, Lancaster: top 10 for February and March (2 months).</a:t>
            </a:r>
          </a:p>
          <a:p>
            <a:pPr lvl="1" fontAlgn="ctr"/>
            <a:r>
              <a:rPr lang="en-US" dirty="0"/>
              <a:t>Union and Laurens: top 10 for December through March (4 months).</a:t>
            </a:r>
          </a:p>
          <a:p>
            <a:pPr lvl="1" fontAlgn="ctr"/>
            <a:r>
              <a:rPr lang="en-US" dirty="0"/>
              <a:t>Fairfield: top 10 for overdose rate since March 2021 except for January 2022.</a:t>
            </a:r>
          </a:p>
          <a:p>
            <a:r>
              <a:rPr lang="en-US" sz="1400" dirty="0">
                <a:latin typeface="Calibri" panose="020F0502020204030204" pitchFamily="34" charset="0"/>
                <a:ea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B7A32A48-E2D0-4602-88BF-CDB09461C8F0}"/>
              </a:ext>
            </a:extLst>
          </p:cNvPr>
          <p:cNvSpPr/>
          <p:nvPr/>
        </p:nvSpPr>
        <p:spPr>
          <a:xfrm>
            <a:off x="271516" y="5815942"/>
            <a:ext cx="4397303" cy="1072601"/>
          </a:xfrm>
          <a:prstGeom prst="rect">
            <a:avLst/>
          </a:prstGeom>
        </p:spPr>
        <p:txBody>
          <a:bodyPr wrap="square">
            <a:spAutoFit/>
          </a:bodyPr>
          <a:lstStyle/>
          <a:p>
            <a:pPr>
              <a:lnSpc>
                <a:spcPct val="120000"/>
              </a:lnSpc>
            </a:pPr>
            <a:r>
              <a:rPr lang="en-US" b="1" dirty="0">
                <a:solidFill>
                  <a:srgbClr val="43396B"/>
                </a:solidFill>
                <a:latin typeface="Tahoma" panose="020B0604030504040204" pitchFamily="34" charset="0"/>
                <a:ea typeface="Calibri" panose="020F0502020204030204" pitchFamily="34" charset="0"/>
              </a:rPr>
              <a:t>Christina Galardi, MPH, MCRP</a:t>
            </a:r>
            <a:endParaRPr lang="en-US" dirty="0">
              <a:latin typeface="Calibri" panose="020F0502020204030204" pitchFamily="34" charset="0"/>
              <a:ea typeface="Calibri" panose="020F0502020204030204" pitchFamily="34" charset="0"/>
            </a:endParaRPr>
          </a:p>
          <a:p>
            <a:pPr>
              <a:lnSpc>
                <a:spcPct val="120000"/>
              </a:lnSpc>
              <a:spcAft>
                <a:spcPts val="100"/>
              </a:spcAft>
            </a:pPr>
            <a:r>
              <a:rPr lang="en-US" dirty="0">
                <a:solidFill>
                  <a:srgbClr val="7D7D7D"/>
                </a:solidFill>
                <a:latin typeface="Tahoma" panose="020B0604030504040204" pitchFamily="34" charset="0"/>
                <a:ea typeface="Calibri" panose="020F0502020204030204" pitchFamily="34" charset="0"/>
              </a:rPr>
              <a:t>Public Health Analyst</a:t>
            </a:r>
            <a:endParaRPr lang="en-US" dirty="0">
              <a:latin typeface="Calibri" panose="020F0502020204030204" pitchFamily="34" charset="0"/>
              <a:ea typeface="Calibri" panose="020F0502020204030204" pitchFamily="34" charset="0"/>
            </a:endParaRPr>
          </a:p>
          <a:p>
            <a:pPr>
              <a:spcBef>
                <a:spcPts val="200"/>
              </a:spcBef>
            </a:pPr>
            <a:r>
              <a:rPr lang="en-US" b="1" dirty="0">
                <a:solidFill>
                  <a:srgbClr val="3E96D2"/>
                </a:solidFill>
                <a:latin typeface="Tahoma" panose="020B0604030504040204" pitchFamily="34" charset="0"/>
                <a:ea typeface="Calibri" panose="020F0502020204030204" pitchFamily="34" charset="0"/>
              </a:rPr>
              <a:t>CDC </a:t>
            </a:r>
            <a:r>
              <a:rPr lang="en-US" b="1" dirty="0">
                <a:solidFill>
                  <a:srgbClr val="43396B"/>
                </a:solidFill>
                <a:latin typeface="Tahoma" panose="020B0604030504040204" pitchFamily="34" charset="0"/>
                <a:ea typeface="Calibri" panose="020F0502020204030204" pitchFamily="34" charset="0"/>
              </a:rPr>
              <a:t>Foundation</a:t>
            </a:r>
            <a:endParaRPr lang="en-US" dirty="0">
              <a:latin typeface="Calibri" panose="020F050202020403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3FDBFACF-E935-4075-83AA-3ED87DA75C45}"/>
              </a:ext>
            </a:extLst>
          </p:cNvPr>
          <p:cNvSpPr/>
          <p:nvPr/>
        </p:nvSpPr>
        <p:spPr>
          <a:xfrm>
            <a:off x="5612865" y="6284467"/>
            <a:ext cx="6360396" cy="369332"/>
          </a:xfrm>
          <a:prstGeom prst="rect">
            <a:avLst/>
          </a:prstGeom>
        </p:spPr>
        <p:txBody>
          <a:bodyPr wrap="none">
            <a:spAutoFit/>
          </a:bodyPr>
          <a:lstStyle/>
          <a:p>
            <a:r>
              <a:rPr lang="en-US" dirty="0"/>
              <a:t>Preliminary Data For Informational Use Only-Published 4/13/2022</a:t>
            </a:r>
          </a:p>
        </p:txBody>
      </p:sp>
      <p:sp>
        <p:nvSpPr>
          <p:cNvPr id="7" name="Rectangle 6">
            <a:extLst>
              <a:ext uri="{FF2B5EF4-FFF2-40B4-BE49-F238E27FC236}">
                <a16:creationId xmlns:a16="http://schemas.microsoft.com/office/drawing/2014/main" id="{D669F980-88E8-4CC2-A322-420F810CB2DF}"/>
              </a:ext>
            </a:extLst>
          </p:cNvPr>
          <p:cNvSpPr/>
          <p:nvPr/>
        </p:nvSpPr>
        <p:spPr>
          <a:xfrm>
            <a:off x="9100969" y="4959914"/>
            <a:ext cx="2119256" cy="954107"/>
          </a:xfrm>
          <a:prstGeom prst="rect">
            <a:avLst/>
          </a:prstGeom>
        </p:spPr>
        <p:txBody>
          <a:bodyPr wrap="square">
            <a:spAutoFit/>
          </a:bodyPr>
          <a:lstStyle/>
          <a:p>
            <a:pPr algn="ctr"/>
            <a:r>
              <a:rPr lang="en-US" sz="2800" dirty="0"/>
              <a:t>928 Deaths</a:t>
            </a:r>
          </a:p>
          <a:p>
            <a:pPr algn="ctr"/>
            <a:r>
              <a:rPr lang="en-US" sz="2800" dirty="0"/>
              <a:t>Statewide</a:t>
            </a:r>
          </a:p>
        </p:txBody>
      </p:sp>
    </p:spTree>
    <p:extLst>
      <p:ext uri="{BB962C8B-B14F-4D97-AF65-F5344CB8AC3E}">
        <p14:creationId xmlns:p14="http://schemas.microsoft.com/office/powerpoint/2010/main" val="3738359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98D3D58-31F7-427B-9019-4B84EBA4B3EA}"/>
              </a:ext>
            </a:extLst>
          </p:cNvPr>
          <p:cNvSpPr>
            <a:spLocks noGrp="1"/>
          </p:cNvSpPr>
          <p:nvPr>
            <p:ph type="dt" sz="half" idx="2"/>
          </p:nvPr>
        </p:nvSpPr>
        <p:spPr/>
        <p:txBody>
          <a:bodyPr/>
          <a:lstStyle/>
          <a:p>
            <a:fld id="{D32C9CBE-BB3D-4D4A-BBA2-C9CC33C12E4A}" type="datetime1">
              <a:rPr lang="en-US" smtClean="0"/>
              <a:t>5/6/2022</a:t>
            </a:fld>
            <a:endParaRPr lang="en-US" dirty="0"/>
          </a:p>
        </p:txBody>
      </p:sp>
      <p:sp>
        <p:nvSpPr>
          <p:cNvPr id="7" name="Rectangle 6">
            <a:extLst>
              <a:ext uri="{FF2B5EF4-FFF2-40B4-BE49-F238E27FC236}">
                <a16:creationId xmlns:a16="http://schemas.microsoft.com/office/drawing/2014/main" id="{269DCBA7-5249-4A46-B019-E18A884E2ED7}"/>
              </a:ext>
            </a:extLst>
          </p:cNvPr>
          <p:cNvSpPr/>
          <p:nvPr/>
        </p:nvSpPr>
        <p:spPr>
          <a:xfrm>
            <a:off x="3951243" y="5391315"/>
            <a:ext cx="4711546" cy="369332"/>
          </a:xfrm>
          <a:prstGeom prst="rect">
            <a:avLst/>
          </a:prstGeom>
        </p:spPr>
        <p:txBody>
          <a:bodyPr wrap="none">
            <a:spAutoFit/>
          </a:bodyPr>
          <a:lstStyle/>
          <a:p>
            <a:r>
              <a:rPr lang="en-US" dirty="0">
                <a:latin typeface="Arial-1-75"/>
              </a:rPr>
              <a:t>Preliminary Data For Informational Use Only</a:t>
            </a:r>
            <a:endParaRPr lang="en-US" dirty="0"/>
          </a:p>
        </p:txBody>
      </p:sp>
      <p:pic>
        <p:nvPicPr>
          <p:cNvPr id="4" name="Picture 3">
            <a:extLst>
              <a:ext uri="{FF2B5EF4-FFF2-40B4-BE49-F238E27FC236}">
                <a16:creationId xmlns:a16="http://schemas.microsoft.com/office/drawing/2014/main" id="{B66BA72F-B58D-42B2-890A-094986C8935B}"/>
              </a:ext>
            </a:extLst>
          </p:cNvPr>
          <p:cNvPicPr>
            <a:picLocks noChangeAspect="1"/>
          </p:cNvPicPr>
          <p:nvPr/>
        </p:nvPicPr>
        <p:blipFill>
          <a:blip r:embed="rId2"/>
          <a:stretch>
            <a:fillRect/>
          </a:stretch>
        </p:blipFill>
        <p:spPr>
          <a:xfrm>
            <a:off x="355003" y="1072623"/>
            <a:ext cx="11651114" cy="3918077"/>
          </a:xfrm>
          <a:prstGeom prst="rect">
            <a:avLst/>
          </a:prstGeom>
        </p:spPr>
      </p:pic>
    </p:spTree>
    <p:extLst>
      <p:ext uri="{BB962C8B-B14F-4D97-AF65-F5344CB8AC3E}">
        <p14:creationId xmlns:p14="http://schemas.microsoft.com/office/powerpoint/2010/main" val="2422618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FB59C94-31A6-41E3-BEB8-E50C234A35D6}"/>
              </a:ext>
            </a:extLst>
          </p:cNvPr>
          <p:cNvSpPr>
            <a:spLocks noGrp="1"/>
          </p:cNvSpPr>
          <p:nvPr>
            <p:ph type="dt" sz="half" idx="2"/>
          </p:nvPr>
        </p:nvSpPr>
        <p:spPr/>
        <p:txBody>
          <a:bodyPr/>
          <a:lstStyle/>
          <a:p>
            <a:fld id="{D32C9CBE-BB3D-4D4A-BBA2-C9CC33C12E4A}" type="datetime1">
              <a:rPr lang="en-US" smtClean="0"/>
              <a:t>5/6/2022</a:t>
            </a:fld>
            <a:endParaRPr lang="en-US" dirty="0"/>
          </a:p>
        </p:txBody>
      </p:sp>
      <p:sp>
        <p:nvSpPr>
          <p:cNvPr id="5" name="Rectangle 4">
            <a:extLst>
              <a:ext uri="{FF2B5EF4-FFF2-40B4-BE49-F238E27FC236}">
                <a16:creationId xmlns:a16="http://schemas.microsoft.com/office/drawing/2014/main" id="{C2D68221-D701-4E83-B761-DCAADC655DF1}"/>
              </a:ext>
            </a:extLst>
          </p:cNvPr>
          <p:cNvSpPr/>
          <p:nvPr/>
        </p:nvSpPr>
        <p:spPr>
          <a:xfrm>
            <a:off x="3959473" y="5591907"/>
            <a:ext cx="4711546" cy="369332"/>
          </a:xfrm>
          <a:prstGeom prst="rect">
            <a:avLst/>
          </a:prstGeom>
        </p:spPr>
        <p:txBody>
          <a:bodyPr wrap="none">
            <a:spAutoFit/>
          </a:bodyPr>
          <a:lstStyle/>
          <a:p>
            <a:r>
              <a:rPr lang="en-US" dirty="0">
                <a:latin typeface="Arial-1-75"/>
              </a:rPr>
              <a:t>Preliminary Data For Informational Use Only</a:t>
            </a:r>
            <a:endParaRPr lang="en-US" dirty="0"/>
          </a:p>
        </p:txBody>
      </p:sp>
      <p:pic>
        <p:nvPicPr>
          <p:cNvPr id="7" name="Content Placeholder 6">
            <a:extLst>
              <a:ext uri="{FF2B5EF4-FFF2-40B4-BE49-F238E27FC236}">
                <a16:creationId xmlns:a16="http://schemas.microsoft.com/office/drawing/2014/main" id="{C01D48B4-4654-4AA5-88BA-E3F193CFBCA7}"/>
              </a:ext>
            </a:extLst>
          </p:cNvPr>
          <p:cNvPicPr>
            <a:picLocks noGrp="1" noChangeAspect="1"/>
          </p:cNvPicPr>
          <p:nvPr>
            <p:ph idx="1"/>
          </p:nvPr>
        </p:nvPicPr>
        <p:blipFill>
          <a:blip r:embed="rId2"/>
          <a:stretch>
            <a:fillRect/>
          </a:stretch>
        </p:blipFill>
        <p:spPr>
          <a:xfrm>
            <a:off x="640080" y="1021976"/>
            <a:ext cx="10627808" cy="4657831"/>
          </a:xfrm>
          <a:prstGeom prst="rect">
            <a:avLst/>
          </a:prstGeom>
        </p:spPr>
      </p:pic>
    </p:spTree>
    <p:extLst>
      <p:ext uri="{BB962C8B-B14F-4D97-AF65-F5344CB8AC3E}">
        <p14:creationId xmlns:p14="http://schemas.microsoft.com/office/powerpoint/2010/main" val="1095902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5C2341E-463B-4682-A334-D3001828B826}"/>
              </a:ext>
            </a:extLst>
          </p:cNvPr>
          <p:cNvSpPr>
            <a:spLocks noGrp="1"/>
          </p:cNvSpPr>
          <p:nvPr>
            <p:ph type="dt" sz="half" idx="2"/>
          </p:nvPr>
        </p:nvSpPr>
        <p:spPr/>
        <p:txBody>
          <a:bodyPr/>
          <a:lstStyle/>
          <a:p>
            <a:fld id="{D32C9CBE-BB3D-4D4A-BBA2-C9CC33C12E4A}" type="datetime1">
              <a:rPr lang="en-US" smtClean="0"/>
              <a:t>5/6/2022</a:t>
            </a:fld>
            <a:endParaRPr lang="en-US" dirty="0"/>
          </a:p>
        </p:txBody>
      </p:sp>
      <p:sp>
        <p:nvSpPr>
          <p:cNvPr id="4" name="Rectangle 3">
            <a:extLst>
              <a:ext uri="{FF2B5EF4-FFF2-40B4-BE49-F238E27FC236}">
                <a16:creationId xmlns:a16="http://schemas.microsoft.com/office/drawing/2014/main" id="{AE05F407-9CDE-4662-83BF-BFF4EE6FE1FE}"/>
              </a:ext>
            </a:extLst>
          </p:cNvPr>
          <p:cNvSpPr/>
          <p:nvPr/>
        </p:nvSpPr>
        <p:spPr>
          <a:xfrm>
            <a:off x="4101968" y="5889288"/>
            <a:ext cx="4711546" cy="369332"/>
          </a:xfrm>
          <a:prstGeom prst="rect">
            <a:avLst/>
          </a:prstGeom>
        </p:spPr>
        <p:txBody>
          <a:bodyPr wrap="none">
            <a:spAutoFit/>
          </a:bodyPr>
          <a:lstStyle/>
          <a:p>
            <a:r>
              <a:rPr lang="en-US" dirty="0">
                <a:latin typeface="Arial-1-75"/>
              </a:rPr>
              <a:t>Preliminary Data For Informational Use Only</a:t>
            </a:r>
            <a:endParaRPr lang="en-US" dirty="0"/>
          </a:p>
        </p:txBody>
      </p:sp>
      <p:pic>
        <p:nvPicPr>
          <p:cNvPr id="7" name="Content Placeholder 6">
            <a:extLst>
              <a:ext uri="{FF2B5EF4-FFF2-40B4-BE49-F238E27FC236}">
                <a16:creationId xmlns:a16="http://schemas.microsoft.com/office/drawing/2014/main" id="{DFCCE2D6-B727-4F54-8480-D17D3CDC151D}"/>
              </a:ext>
            </a:extLst>
          </p:cNvPr>
          <p:cNvPicPr>
            <a:picLocks noGrp="1" noChangeAspect="1"/>
          </p:cNvPicPr>
          <p:nvPr>
            <p:ph idx="1"/>
          </p:nvPr>
        </p:nvPicPr>
        <p:blipFill>
          <a:blip r:embed="rId2"/>
          <a:stretch>
            <a:fillRect/>
          </a:stretch>
        </p:blipFill>
        <p:spPr>
          <a:xfrm>
            <a:off x="146365" y="1194099"/>
            <a:ext cx="12045635" cy="4056001"/>
          </a:xfrm>
          <a:prstGeom prst="rect">
            <a:avLst/>
          </a:prstGeom>
        </p:spPr>
      </p:pic>
    </p:spTree>
    <p:extLst>
      <p:ext uri="{BB962C8B-B14F-4D97-AF65-F5344CB8AC3E}">
        <p14:creationId xmlns:p14="http://schemas.microsoft.com/office/powerpoint/2010/main" val="811162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8E6257-2046-45E1-BB22-B354F38BBDC8}"/>
              </a:ext>
            </a:extLst>
          </p:cNvPr>
          <p:cNvSpPr>
            <a:spLocks noGrp="1"/>
          </p:cNvSpPr>
          <p:nvPr>
            <p:ph idx="1"/>
          </p:nvPr>
        </p:nvSpPr>
        <p:spPr>
          <a:xfrm>
            <a:off x="290456" y="1667435"/>
            <a:ext cx="10994316" cy="4201659"/>
          </a:xfrm>
        </p:spPr>
        <p:txBody>
          <a:bodyPr/>
          <a:lstStyle/>
          <a:p>
            <a:endParaRPr lang="en-US" dirty="0">
              <a:hlinkClick r:id="rId2"/>
            </a:endParaRPr>
          </a:p>
          <a:p>
            <a:r>
              <a:rPr lang="en-US" sz="2800" dirty="0">
                <a:hlinkClick r:id="rId2"/>
              </a:rPr>
              <a:t>https://ncweb.pire.org/</a:t>
            </a:r>
            <a:endParaRPr lang="en-US" sz="2800" dirty="0"/>
          </a:p>
          <a:p>
            <a:endParaRPr lang="en-US" sz="2800" dirty="0"/>
          </a:p>
          <a:p>
            <a:r>
              <a:rPr lang="en-US" sz="2800" dirty="0">
                <a:hlinkClick r:id="rId3"/>
              </a:rPr>
              <a:t>http://www.scappaonline.org/</a:t>
            </a:r>
            <a:endParaRPr lang="en-US" sz="2800" dirty="0"/>
          </a:p>
          <a:p>
            <a:endParaRPr lang="en-US" sz="2800" dirty="0"/>
          </a:p>
          <a:p>
            <a:r>
              <a:rPr lang="en-US" sz="2800" dirty="0">
                <a:hlinkClick r:id="rId4"/>
              </a:rPr>
              <a:t>https://www.samhsa.gov/</a:t>
            </a:r>
            <a:endParaRPr lang="en-US" sz="2800" dirty="0"/>
          </a:p>
          <a:p>
            <a:endParaRPr lang="en-US" sz="2800" dirty="0"/>
          </a:p>
          <a:p>
            <a:endParaRPr lang="en-US" sz="2800" dirty="0"/>
          </a:p>
          <a:p>
            <a:endParaRPr lang="en-US" dirty="0"/>
          </a:p>
        </p:txBody>
      </p:sp>
      <p:sp>
        <p:nvSpPr>
          <p:cNvPr id="3" name="Date Placeholder 2">
            <a:extLst>
              <a:ext uri="{FF2B5EF4-FFF2-40B4-BE49-F238E27FC236}">
                <a16:creationId xmlns:a16="http://schemas.microsoft.com/office/drawing/2014/main" id="{53612950-BC38-4292-8A40-AE1BF3A945F7}"/>
              </a:ext>
            </a:extLst>
          </p:cNvPr>
          <p:cNvSpPr>
            <a:spLocks noGrp="1"/>
          </p:cNvSpPr>
          <p:nvPr>
            <p:ph type="dt" sz="half" idx="2"/>
          </p:nvPr>
        </p:nvSpPr>
        <p:spPr/>
        <p:txBody>
          <a:bodyPr/>
          <a:lstStyle/>
          <a:p>
            <a:fld id="{63CB888A-206F-45AF-950E-B021DFB8B450}" type="datetime1">
              <a:rPr lang="en-US" smtClean="0"/>
              <a:t>5/6/2022</a:t>
            </a:fld>
            <a:endParaRPr lang="en-US" dirty="0"/>
          </a:p>
        </p:txBody>
      </p:sp>
      <p:sp>
        <p:nvSpPr>
          <p:cNvPr id="4" name="Rectangle 3">
            <a:extLst>
              <a:ext uri="{FF2B5EF4-FFF2-40B4-BE49-F238E27FC236}">
                <a16:creationId xmlns:a16="http://schemas.microsoft.com/office/drawing/2014/main" id="{C18FCD9E-58DD-4F51-8F1D-65B1469B551F}"/>
              </a:ext>
            </a:extLst>
          </p:cNvPr>
          <p:cNvSpPr/>
          <p:nvPr/>
        </p:nvSpPr>
        <p:spPr>
          <a:xfrm>
            <a:off x="2301497" y="988906"/>
            <a:ext cx="8404673" cy="584775"/>
          </a:xfrm>
          <a:prstGeom prst="rect">
            <a:avLst/>
          </a:prstGeom>
        </p:spPr>
        <p:txBody>
          <a:bodyPr wrap="none">
            <a:spAutoFit/>
          </a:bodyPr>
          <a:lstStyle/>
          <a:p>
            <a:r>
              <a:rPr lang="en-US" sz="3200" b="1" dirty="0"/>
              <a:t>South Carolina Prevention/Evaluation Resources</a:t>
            </a:r>
          </a:p>
        </p:txBody>
      </p:sp>
    </p:spTree>
    <p:extLst>
      <p:ext uri="{BB962C8B-B14F-4D97-AF65-F5344CB8AC3E}">
        <p14:creationId xmlns:p14="http://schemas.microsoft.com/office/powerpoint/2010/main" val="451538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0B3B79E1-1131-491C-9D79-4BFBEB2AEB21}" type="datetime1">
              <a:rPr lang="en-US" smtClean="0"/>
              <a:t>5/6/2022</a:t>
            </a:fld>
            <a:endParaRPr lang="en-US" dirty="0"/>
          </a:p>
        </p:txBody>
      </p:sp>
      <p:grpSp>
        <p:nvGrpSpPr>
          <p:cNvPr id="4" name="Group 3"/>
          <p:cNvGrpSpPr/>
          <p:nvPr/>
        </p:nvGrpSpPr>
        <p:grpSpPr>
          <a:xfrm>
            <a:off x="2249369" y="1352981"/>
            <a:ext cx="7693262" cy="2222899"/>
            <a:chOff x="244245" y="2753517"/>
            <a:chExt cx="7693262" cy="2222899"/>
          </a:xfrm>
        </p:grpSpPr>
        <p:pic>
          <p:nvPicPr>
            <p:cNvPr id="5" name="Picture 4" descr="Screen Shot 2018-09-13 at 5.09.40 PM.png"/>
            <p:cNvPicPr>
              <a:picLocks noChangeAspect="1"/>
            </p:cNvPicPr>
            <p:nvPr/>
          </p:nvPicPr>
          <p:blipFill rotWithShape="1">
            <a:blip r:embed="rId3">
              <a:extLst>
                <a:ext uri="{28A0092B-C50C-407E-A947-70E740481C1C}">
                  <a14:useLocalDpi xmlns:a14="http://schemas.microsoft.com/office/drawing/2010/main" val="0"/>
                </a:ext>
              </a:extLst>
            </a:blip>
            <a:srcRect l="-3194" t="-3060" r="-2442" b="-1901"/>
            <a:stretch/>
          </p:blipFill>
          <p:spPr>
            <a:xfrm>
              <a:off x="244245" y="2753517"/>
              <a:ext cx="2268637" cy="2222899"/>
            </a:xfrm>
            <a:prstGeom prst="rect">
              <a:avLst/>
            </a:prstGeom>
          </p:spPr>
        </p:pic>
        <p:pic>
          <p:nvPicPr>
            <p:cNvPr id="6" name="Picture 5"/>
            <p:cNvPicPr>
              <a:picLocks noChangeAspect="1"/>
            </p:cNvPicPr>
            <p:nvPr/>
          </p:nvPicPr>
          <p:blipFill>
            <a:blip r:embed="rId4"/>
            <a:stretch>
              <a:fillRect/>
            </a:stretch>
          </p:blipFill>
          <p:spPr>
            <a:xfrm>
              <a:off x="2512882" y="2969234"/>
              <a:ext cx="5424625" cy="1791467"/>
            </a:xfrm>
            <a:prstGeom prst="rect">
              <a:avLst/>
            </a:prstGeom>
          </p:spPr>
        </p:pic>
      </p:grpSp>
      <p:sp>
        <p:nvSpPr>
          <p:cNvPr id="7" name="TextBox 6"/>
          <p:cNvSpPr txBox="1"/>
          <p:nvPr/>
        </p:nvSpPr>
        <p:spPr>
          <a:xfrm>
            <a:off x="2209800" y="4271058"/>
            <a:ext cx="7772400" cy="1107996"/>
          </a:xfrm>
          <a:prstGeom prst="rect">
            <a:avLst/>
          </a:prstGeom>
          <a:noFill/>
        </p:spPr>
        <p:txBody>
          <a:bodyPr wrap="square" rtlCol="0">
            <a:spAutoFit/>
          </a:bodyPr>
          <a:lstStyle/>
          <a:p>
            <a:pPr algn="ctr"/>
            <a:r>
              <a:rPr lang="en-US" sz="2200" b="1" dirty="0">
                <a:solidFill>
                  <a:srgbClr val="00838B"/>
                </a:solidFill>
              </a:rPr>
              <a:t>1801 Main Street, 4th Floor • Columbia, South Carolina  29201</a:t>
            </a:r>
          </a:p>
          <a:p>
            <a:pPr algn="ctr"/>
            <a:r>
              <a:rPr lang="en-US" sz="2200" b="1" dirty="0">
                <a:solidFill>
                  <a:srgbClr val="00838B"/>
                </a:solidFill>
              </a:rPr>
              <a:t>telephone: 803-896-5555 • fax: 803-896-5558</a:t>
            </a:r>
          </a:p>
          <a:p>
            <a:pPr algn="ctr"/>
            <a:r>
              <a:rPr lang="en-US" sz="2200" b="1" dirty="0">
                <a:solidFill>
                  <a:srgbClr val="00838B"/>
                </a:solidFill>
              </a:rPr>
              <a:t>www.daodas.sc.gov</a:t>
            </a:r>
          </a:p>
        </p:txBody>
      </p:sp>
      <p:cxnSp>
        <p:nvCxnSpPr>
          <p:cNvPr id="8" name="Straight Connector 7"/>
          <p:cNvCxnSpPr/>
          <p:nvPr/>
        </p:nvCxnSpPr>
        <p:spPr>
          <a:xfrm>
            <a:off x="2324100" y="4271058"/>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24100" y="5379054"/>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066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9CC31A-C248-4D60-9452-FCF01D9FF207}"/>
              </a:ext>
            </a:extLst>
          </p:cNvPr>
          <p:cNvSpPr>
            <a:spLocks noGrp="1"/>
          </p:cNvSpPr>
          <p:nvPr>
            <p:ph idx="1"/>
          </p:nvPr>
        </p:nvSpPr>
        <p:spPr>
          <a:xfrm>
            <a:off x="258182" y="1463041"/>
            <a:ext cx="11198713" cy="4797910"/>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3200" dirty="0"/>
              <a:t>19 Counties participated in the virtual survey data collection</a:t>
            </a:r>
          </a:p>
        </p:txBody>
      </p:sp>
      <p:sp>
        <p:nvSpPr>
          <p:cNvPr id="2" name="Date Placeholder 1">
            <a:extLst>
              <a:ext uri="{FF2B5EF4-FFF2-40B4-BE49-F238E27FC236}">
                <a16:creationId xmlns:a16="http://schemas.microsoft.com/office/drawing/2014/main" id="{09DC4C64-ED09-4BF2-A523-90642AA5AA34}"/>
              </a:ext>
            </a:extLst>
          </p:cNvPr>
          <p:cNvSpPr>
            <a:spLocks noGrp="1"/>
          </p:cNvSpPr>
          <p:nvPr>
            <p:ph type="dt" sz="half" idx="2"/>
          </p:nvPr>
        </p:nvSpPr>
        <p:spPr/>
        <p:txBody>
          <a:bodyPr/>
          <a:lstStyle/>
          <a:p>
            <a:fld id="{ED02A1B5-AED9-4ED2-876C-3A6D7FD53219}" type="datetime1">
              <a:rPr lang="en-US" smtClean="0"/>
              <a:t>5/6/2022</a:t>
            </a:fld>
            <a:endParaRPr lang="en-US" dirty="0"/>
          </a:p>
        </p:txBody>
      </p:sp>
      <p:sp>
        <p:nvSpPr>
          <p:cNvPr id="4" name="Rectangle 3">
            <a:extLst>
              <a:ext uri="{FF2B5EF4-FFF2-40B4-BE49-F238E27FC236}">
                <a16:creationId xmlns:a16="http://schemas.microsoft.com/office/drawing/2014/main" id="{A7A780E1-7EA9-4B65-917C-E8C626F6F3A4}"/>
              </a:ext>
            </a:extLst>
          </p:cNvPr>
          <p:cNvSpPr/>
          <p:nvPr/>
        </p:nvSpPr>
        <p:spPr>
          <a:xfrm>
            <a:off x="258182" y="779771"/>
            <a:ext cx="1598899" cy="461665"/>
          </a:xfrm>
          <a:prstGeom prst="rect">
            <a:avLst/>
          </a:prstGeom>
        </p:spPr>
        <p:txBody>
          <a:bodyPr wrap="none">
            <a:spAutoFit/>
          </a:bodyPr>
          <a:lstStyle/>
          <a:p>
            <a:r>
              <a:rPr lang="en-US" sz="2400" b="1" dirty="0">
                <a:solidFill>
                  <a:srgbClr val="00838B"/>
                </a:solidFill>
                <a:latin typeface="+mj-lt"/>
              </a:rPr>
              <a:t>CTC Survey </a:t>
            </a:r>
            <a:endParaRPr lang="en-US" sz="2400" dirty="0">
              <a:latin typeface="+mj-lt"/>
            </a:endParaRPr>
          </a:p>
        </p:txBody>
      </p:sp>
      <p:sp>
        <p:nvSpPr>
          <p:cNvPr id="5" name="Rectangle 4">
            <a:extLst>
              <a:ext uri="{FF2B5EF4-FFF2-40B4-BE49-F238E27FC236}">
                <a16:creationId xmlns:a16="http://schemas.microsoft.com/office/drawing/2014/main" id="{85C8E7B0-03A3-4420-BD94-A74221FCCEBA}"/>
              </a:ext>
            </a:extLst>
          </p:cNvPr>
          <p:cNvSpPr/>
          <p:nvPr/>
        </p:nvSpPr>
        <p:spPr>
          <a:xfrm>
            <a:off x="381836" y="1350263"/>
            <a:ext cx="11198713" cy="2456313"/>
          </a:xfrm>
          <a:prstGeom prst="rect">
            <a:avLst/>
          </a:prstGeom>
        </p:spPr>
        <p:txBody>
          <a:bodyPr wrap="square">
            <a:spAutoFit/>
          </a:bodyPr>
          <a:lstStyle/>
          <a:p>
            <a:pPr>
              <a:lnSpc>
                <a:spcPct val="107000"/>
              </a:lnSpc>
              <a:spcAft>
                <a:spcPts val="800"/>
              </a:spcAft>
            </a:pPr>
            <a:r>
              <a:rPr lang="en-US" sz="2800" dirty="0">
                <a:latin typeface="Calibri" panose="020F0502020204030204" pitchFamily="34" charset="0"/>
                <a:ea typeface="Calibri" panose="020F0502020204030204" pitchFamily="34" charset="0"/>
                <a:cs typeface="Calibri" panose="020F0502020204030204" pitchFamily="34" charset="0"/>
              </a:rPr>
              <a:t>CTC Survey Implementation is complete</a:t>
            </a:r>
            <a:r>
              <a:rPr lang="en-US" sz="2800" dirty="0">
                <a:latin typeface="Calibri" panose="020F0502020204030204" pitchFamily="34" charset="0"/>
                <a:ea typeface="Calibri" panose="020F0502020204030204" pitchFamily="34" charset="0"/>
                <a:cs typeface="Times New Roman" panose="02020603050405020304" pitchFamily="18" charset="0"/>
              </a:rPr>
              <a:t>. Currently all of the paper surveys are being scanned and then the data will be analyzed. Reports will be completed over the next 2-3 months. </a:t>
            </a:r>
          </a:p>
          <a:p>
            <a:pPr>
              <a:lnSpc>
                <a:spcPct val="107000"/>
              </a:lnSpc>
              <a:spcAft>
                <a:spcPts val="800"/>
              </a:spcAft>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BFDD8727-B39B-4956-9E4A-89D0C7095EFC}"/>
              </a:ext>
            </a:extLst>
          </p:cNvPr>
          <p:cNvGraphicFramePr>
            <a:graphicFrameLocks noGrp="1"/>
          </p:cNvGraphicFramePr>
          <p:nvPr>
            <p:extLst>
              <p:ext uri="{D42A27DB-BD31-4B8C-83A1-F6EECF244321}">
                <p14:modId xmlns:p14="http://schemas.microsoft.com/office/powerpoint/2010/main" val="3720258660"/>
              </p:ext>
            </p:extLst>
          </p:nvPr>
        </p:nvGraphicFramePr>
        <p:xfrm>
          <a:off x="4641850" y="4379978"/>
          <a:ext cx="2908300" cy="1127760"/>
        </p:xfrm>
        <a:graphic>
          <a:graphicData uri="http://schemas.openxmlformats.org/drawingml/2006/table">
            <a:tbl>
              <a:tblPr>
                <a:tableStyleId>{5C22544A-7EE6-4342-B048-85BDC9FD1C3A}</a:tableStyleId>
              </a:tblPr>
              <a:tblGrid>
                <a:gridCol w="2311400">
                  <a:extLst>
                    <a:ext uri="{9D8B030D-6E8A-4147-A177-3AD203B41FA5}">
                      <a16:colId xmlns:a16="http://schemas.microsoft.com/office/drawing/2014/main" val="2467148733"/>
                    </a:ext>
                  </a:extLst>
                </a:gridCol>
                <a:gridCol w="596900">
                  <a:extLst>
                    <a:ext uri="{9D8B030D-6E8A-4147-A177-3AD203B41FA5}">
                      <a16:colId xmlns:a16="http://schemas.microsoft.com/office/drawing/2014/main" val="952455193"/>
                    </a:ext>
                  </a:extLst>
                </a:gridCol>
              </a:tblGrid>
              <a:tr h="182880">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079330954"/>
                  </a:ext>
                </a:extLst>
              </a:tr>
              <a:tr h="327660">
                <a:tc gridSpan="2">
                  <a:txBody>
                    <a:bodyPr/>
                    <a:lstStyle/>
                    <a:p>
                      <a:pPr algn="ctr" fontAlgn="ctr"/>
                      <a:r>
                        <a:rPr lang="en-US" sz="2000" u="none" strike="noStrike" dirty="0">
                          <a:effectLst/>
                        </a:rPr>
                        <a:t>TOTAL VITRUAL SURVEYS Collected</a:t>
                      </a:r>
                      <a:endParaRPr lang="en-US" sz="2000" b="1"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en-US"/>
                    </a:p>
                  </a:txBody>
                  <a:tcPr/>
                </a:tc>
                <a:extLst>
                  <a:ext uri="{0D108BD9-81ED-4DB2-BD59-A6C34878D82A}">
                    <a16:rowId xmlns:a16="http://schemas.microsoft.com/office/drawing/2014/main" val="1663430124"/>
                  </a:ext>
                </a:extLst>
              </a:tr>
              <a:tr h="327660">
                <a:tc gridSpan="2">
                  <a:txBody>
                    <a:bodyPr/>
                    <a:lstStyle/>
                    <a:p>
                      <a:pPr algn="ctr" fontAlgn="ctr"/>
                      <a:r>
                        <a:rPr lang="en-US" sz="2000" u="none" strike="noStrike" dirty="0">
                          <a:effectLst/>
                        </a:rPr>
                        <a:t>21,120</a:t>
                      </a:r>
                      <a:endParaRPr lang="en-US" sz="2000" b="1" i="0" u="none" strike="noStrike" dirty="0">
                        <a:solidFill>
                          <a:srgbClr val="000000"/>
                        </a:solidFill>
                        <a:effectLst/>
                        <a:latin typeface="Calibri" panose="020F0502020204030204" pitchFamily="34" charset="0"/>
                      </a:endParaRPr>
                    </a:p>
                  </a:txBody>
                  <a:tcPr marL="7620" marR="7620" marT="7620" marB="0" anchor="ctr"/>
                </a:tc>
                <a:tc hMerge="1">
                  <a:txBody>
                    <a:bodyPr/>
                    <a:lstStyle/>
                    <a:p>
                      <a:endParaRPr lang="en-US"/>
                    </a:p>
                  </a:txBody>
                  <a:tcPr/>
                </a:tc>
                <a:extLst>
                  <a:ext uri="{0D108BD9-81ED-4DB2-BD59-A6C34878D82A}">
                    <a16:rowId xmlns:a16="http://schemas.microsoft.com/office/drawing/2014/main" val="1304985396"/>
                  </a:ext>
                </a:extLst>
              </a:tr>
            </a:tbl>
          </a:graphicData>
        </a:graphic>
      </p:graphicFrame>
    </p:spTree>
    <p:extLst>
      <p:ext uri="{BB962C8B-B14F-4D97-AF65-F5344CB8AC3E}">
        <p14:creationId xmlns:p14="http://schemas.microsoft.com/office/powerpoint/2010/main" val="473552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347259-E3F9-4275-A9BD-D46D90BABA6C}"/>
              </a:ext>
            </a:extLst>
          </p:cNvPr>
          <p:cNvSpPr>
            <a:spLocks noGrp="1"/>
          </p:cNvSpPr>
          <p:nvPr>
            <p:ph idx="1"/>
          </p:nvPr>
        </p:nvSpPr>
        <p:spPr>
          <a:xfrm>
            <a:off x="355003" y="1463041"/>
            <a:ext cx="11553712" cy="4765638"/>
          </a:xfrm>
        </p:spPr>
        <p:txBody>
          <a:bodyPr/>
          <a:lstStyle/>
          <a:p>
            <a:r>
              <a:rPr lang="en-US" sz="2400" b="1" dirty="0"/>
              <a:t>The study timeframe will take place between November 1, 2021 – January 21, 2022 or March 1, 2022 – May 13, 2022.  This is dependent upon which group you are in.  </a:t>
            </a:r>
            <a:endParaRPr lang="en-US" sz="2400" dirty="0"/>
          </a:p>
          <a:p>
            <a:pPr lvl="1"/>
            <a:r>
              <a:rPr lang="en-US" sz="2400" dirty="0"/>
              <a:t>Region 1 and 4 are November 1, 2021 – January 21, 2022. </a:t>
            </a:r>
            <a:r>
              <a:rPr lang="en-US" sz="2400" b="1" dirty="0"/>
              <a:t>If you are requesting an extension due to COVID, you must submit </a:t>
            </a:r>
            <a:r>
              <a:rPr lang="en-US" sz="2400" b="1" u="sng" dirty="0"/>
              <a:t>request in writing</a:t>
            </a:r>
            <a:r>
              <a:rPr lang="en-US" sz="2400" b="1" dirty="0"/>
              <a:t> to DAODAS (</a:t>
            </a:r>
            <a:r>
              <a:rPr lang="en-US" sz="2400" b="1" u="sng" dirty="0">
                <a:hlinkClick r:id="rId3"/>
              </a:rPr>
              <a:t>prevention@daodas.sc.gov</a:t>
            </a:r>
            <a:r>
              <a:rPr lang="en-US" sz="2400" b="1" dirty="0"/>
              <a:t>)  by January 7, 2022.  </a:t>
            </a:r>
            <a:r>
              <a:rPr lang="en-US" sz="2400" dirty="0"/>
              <a:t>Paperwork must be mailed (postmarked) to DAODAS by February 4, 2022.</a:t>
            </a:r>
          </a:p>
          <a:p>
            <a:pPr lvl="1"/>
            <a:r>
              <a:rPr lang="en-US" sz="2400" dirty="0"/>
              <a:t>Region 2 and 3 are March 1, 2022– May 13,2022. </a:t>
            </a:r>
            <a:r>
              <a:rPr lang="en-US" sz="2400" b="1" dirty="0"/>
              <a:t>If you are requesting an extension due to COVID, you must submit </a:t>
            </a:r>
            <a:r>
              <a:rPr lang="en-US" sz="2400" b="1" u="sng" dirty="0"/>
              <a:t>request in writing</a:t>
            </a:r>
            <a:r>
              <a:rPr lang="en-US" sz="2400" b="1" dirty="0"/>
              <a:t> to DAODAS (</a:t>
            </a:r>
            <a:r>
              <a:rPr lang="en-US" sz="2400" b="1" u="sng" dirty="0">
                <a:hlinkClick r:id="rId3"/>
              </a:rPr>
              <a:t>prevention@daodas.sc.gov</a:t>
            </a:r>
            <a:r>
              <a:rPr lang="en-US" sz="2400" b="1" dirty="0"/>
              <a:t>) by May 6, 2022. </a:t>
            </a:r>
            <a:r>
              <a:rPr lang="en-US" sz="2400" dirty="0"/>
              <a:t>Paperwork must be mailed (postmarked) to DAODAS by June 3, 2022.</a:t>
            </a:r>
          </a:p>
          <a:p>
            <a:r>
              <a:rPr lang="en-US" sz="2400" dirty="0"/>
              <a:t> </a:t>
            </a:r>
            <a:r>
              <a:rPr lang="en-US" sz="2400" b="1" dirty="0" err="1"/>
              <a:t>Synar</a:t>
            </a:r>
            <a:r>
              <a:rPr lang="en-US" sz="2400" b="1" dirty="0"/>
              <a:t> Manual is available on SC Documents website: </a:t>
            </a:r>
            <a:r>
              <a:rPr lang="en-US" sz="2400" b="1" dirty="0">
                <a:hlinkClick r:id="rId4"/>
              </a:rPr>
              <a:t>https://ncweb.pire.org/scdocuments/</a:t>
            </a:r>
            <a:endParaRPr lang="en-US" sz="2400" b="1" dirty="0"/>
          </a:p>
          <a:p>
            <a:endParaRPr lang="en-US" dirty="0"/>
          </a:p>
        </p:txBody>
      </p:sp>
      <p:sp>
        <p:nvSpPr>
          <p:cNvPr id="3" name="Date Placeholder 2">
            <a:extLst>
              <a:ext uri="{FF2B5EF4-FFF2-40B4-BE49-F238E27FC236}">
                <a16:creationId xmlns:a16="http://schemas.microsoft.com/office/drawing/2014/main" id="{3F81E76A-98D7-4FF8-93AC-E5D7D11A7864}"/>
              </a:ext>
            </a:extLst>
          </p:cNvPr>
          <p:cNvSpPr>
            <a:spLocks noGrp="1"/>
          </p:cNvSpPr>
          <p:nvPr>
            <p:ph type="dt" sz="half" idx="2"/>
          </p:nvPr>
        </p:nvSpPr>
        <p:spPr/>
        <p:txBody>
          <a:bodyPr/>
          <a:lstStyle/>
          <a:p>
            <a:fld id="{D32C9CBE-BB3D-4D4A-BBA2-C9CC33C12E4A}" type="datetime1">
              <a:rPr lang="en-US" smtClean="0"/>
              <a:t>5/6/2022</a:t>
            </a:fld>
            <a:endParaRPr lang="en-US" dirty="0"/>
          </a:p>
        </p:txBody>
      </p:sp>
      <p:sp>
        <p:nvSpPr>
          <p:cNvPr id="4" name="TextBox 3">
            <a:extLst>
              <a:ext uri="{FF2B5EF4-FFF2-40B4-BE49-F238E27FC236}">
                <a16:creationId xmlns:a16="http://schemas.microsoft.com/office/drawing/2014/main" id="{8F3762A7-62D7-44FC-921C-A8C7316CB839}"/>
              </a:ext>
            </a:extLst>
          </p:cNvPr>
          <p:cNvSpPr txBox="1"/>
          <p:nvPr/>
        </p:nvSpPr>
        <p:spPr>
          <a:xfrm>
            <a:off x="355002" y="860612"/>
            <a:ext cx="4748920" cy="461665"/>
          </a:xfrm>
          <a:prstGeom prst="rect">
            <a:avLst/>
          </a:prstGeom>
          <a:noFill/>
        </p:spPr>
        <p:txBody>
          <a:bodyPr wrap="square" rtlCol="0">
            <a:spAutoFit/>
          </a:bodyPr>
          <a:lstStyle/>
          <a:p>
            <a:r>
              <a:rPr lang="en-US" sz="2400" b="1" dirty="0">
                <a:solidFill>
                  <a:srgbClr val="00838B"/>
                </a:solidFill>
              </a:rPr>
              <a:t>SYNAR and STEP Program Overview</a:t>
            </a:r>
          </a:p>
        </p:txBody>
      </p:sp>
    </p:spTree>
    <p:extLst>
      <p:ext uri="{BB962C8B-B14F-4D97-AF65-F5344CB8AC3E}">
        <p14:creationId xmlns:p14="http://schemas.microsoft.com/office/powerpoint/2010/main" val="2635070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3C3F36-C02D-45A0-BD6E-5A14DD96C310}"/>
              </a:ext>
            </a:extLst>
          </p:cNvPr>
          <p:cNvSpPr>
            <a:spLocks noGrp="1"/>
          </p:cNvSpPr>
          <p:nvPr>
            <p:ph idx="1"/>
          </p:nvPr>
        </p:nvSpPr>
        <p:spPr>
          <a:xfrm>
            <a:off x="290457" y="1430767"/>
            <a:ext cx="10994314" cy="4851699"/>
          </a:xfrm>
        </p:spPr>
        <p:txBody>
          <a:bodyPr/>
          <a:lstStyle/>
          <a:p>
            <a:r>
              <a:rPr lang="en-US" dirty="0"/>
              <a:t>Synar Tobacco Enforcement Partnerships (STEP)</a:t>
            </a:r>
          </a:p>
          <a:p>
            <a:r>
              <a:rPr lang="en-US" dirty="0"/>
              <a:t>The SC STEP program is an incentives based program that incorporates current aspects of our state’s prevention system, the </a:t>
            </a:r>
            <a:r>
              <a:rPr lang="en-US" b="1" dirty="0"/>
              <a:t>Synar study, merchant education, </a:t>
            </a:r>
            <a:r>
              <a:rPr lang="en-US" dirty="0"/>
              <a:t>and mandated </a:t>
            </a:r>
            <a:r>
              <a:rPr lang="en-US" b="1" dirty="0"/>
              <a:t>county tobacco compliance checks</a:t>
            </a:r>
            <a:r>
              <a:rPr lang="en-US" dirty="0"/>
              <a:t>, with federal mandates and other tobacco control and enforcement initiatives, the </a:t>
            </a:r>
            <a:r>
              <a:rPr lang="en-US" b="1" dirty="0"/>
              <a:t>Synar coverage study (federal requirement) </a:t>
            </a:r>
            <a:r>
              <a:rPr lang="en-US" dirty="0"/>
              <a:t>and </a:t>
            </a:r>
            <a:r>
              <a:rPr lang="en-US" b="1" dirty="0"/>
              <a:t>tobacco strategy incentives. </a:t>
            </a:r>
            <a:r>
              <a:rPr lang="en-US" dirty="0"/>
              <a:t>(i.e., Tobacco Education Program, Point-of-Sale work, and Multi-Jurisdictional Law Enforcement Agreements). </a:t>
            </a:r>
          </a:p>
          <a:p>
            <a:r>
              <a:rPr lang="en-US" i="1" dirty="0"/>
              <a:t>The intent is for the STEP program to package tobacco enforcement best practices and requirements and provide financial incentives to encourage the use of best practices at the local level. </a:t>
            </a:r>
          </a:p>
          <a:p>
            <a:r>
              <a:rPr lang="en-US" dirty="0"/>
              <a:t>Each year, a portion of the Substance Abuse Block Grant (after the costs are reimbursed for the Synar study and bonuses) is divvied up and allocated based on the STEP-approved activities completed in each county. </a:t>
            </a:r>
          </a:p>
          <a:p>
            <a:r>
              <a:rPr lang="en-US" b="1" dirty="0"/>
              <a:t>STEP Forms are due by May 31, 2022 for this fiscal year. Please send to: </a:t>
            </a:r>
            <a:r>
              <a:rPr lang="en-US" dirty="0">
                <a:hlinkClick r:id="rId2"/>
              </a:rPr>
              <a:t>daodas.stepprogram@daodas.sc.gov</a:t>
            </a:r>
            <a:endParaRPr lang="en-US" dirty="0"/>
          </a:p>
          <a:p>
            <a:endParaRPr lang="en-US" dirty="0"/>
          </a:p>
          <a:p>
            <a:endParaRPr lang="en-US" dirty="0"/>
          </a:p>
          <a:p>
            <a:endParaRPr lang="en-US" dirty="0"/>
          </a:p>
        </p:txBody>
      </p:sp>
      <p:sp>
        <p:nvSpPr>
          <p:cNvPr id="3" name="Date Placeholder 2">
            <a:extLst>
              <a:ext uri="{FF2B5EF4-FFF2-40B4-BE49-F238E27FC236}">
                <a16:creationId xmlns:a16="http://schemas.microsoft.com/office/drawing/2014/main" id="{82FDC444-67CB-4FA4-95ED-92CA757AFC41}"/>
              </a:ext>
            </a:extLst>
          </p:cNvPr>
          <p:cNvSpPr>
            <a:spLocks noGrp="1"/>
          </p:cNvSpPr>
          <p:nvPr>
            <p:ph type="dt" sz="half" idx="2"/>
          </p:nvPr>
        </p:nvSpPr>
        <p:spPr/>
        <p:txBody>
          <a:bodyPr/>
          <a:lstStyle/>
          <a:p>
            <a:fld id="{D32C9CBE-BB3D-4D4A-BBA2-C9CC33C12E4A}" type="datetime1">
              <a:rPr lang="en-US" smtClean="0"/>
              <a:t>5/6/2022</a:t>
            </a:fld>
            <a:endParaRPr lang="en-US" dirty="0"/>
          </a:p>
        </p:txBody>
      </p:sp>
      <p:sp>
        <p:nvSpPr>
          <p:cNvPr id="4" name="Rectangle 3">
            <a:extLst>
              <a:ext uri="{FF2B5EF4-FFF2-40B4-BE49-F238E27FC236}">
                <a16:creationId xmlns:a16="http://schemas.microsoft.com/office/drawing/2014/main" id="{ABC9DB50-6383-4731-91EC-2E4AB2DC5311}"/>
              </a:ext>
            </a:extLst>
          </p:cNvPr>
          <p:cNvSpPr/>
          <p:nvPr/>
        </p:nvSpPr>
        <p:spPr>
          <a:xfrm>
            <a:off x="290457" y="835150"/>
            <a:ext cx="5805543" cy="461665"/>
          </a:xfrm>
          <a:prstGeom prst="rect">
            <a:avLst/>
          </a:prstGeom>
        </p:spPr>
        <p:txBody>
          <a:bodyPr wrap="square">
            <a:spAutoFit/>
          </a:bodyPr>
          <a:lstStyle/>
          <a:p>
            <a:r>
              <a:rPr lang="en-US" sz="2400" b="1" dirty="0">
                <a:solidFill>
                  <a:srgbClr val="00838B"/>
                </a:solidFill>
              </a:rPr>
              <a:t>SYNAR and STEP Program Overview</a:t>
            </a:r>
          </a:p>
        </p:txBody>
      </p:sp>
    </p:spTree>
    <p:extLst>
      <p:ext uri="{BB962C8B-B14F-4D97-AF65-F5344CB8AC3E}">
        <p14:creationId xmlns:p14="http://schemas.microsoft.com/office/powerpoint/2010/main" val="3078839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2284D1-2EB3-4A4A-AC47-00E60009E234}"/>
              </a:ext>
            </a:extLst>
          </p:cNvPr>
          <p:cNvSpPr>
            <a:spLocks noGrp="1"/>
          </p:cNvSpPr>
          <p:nvPr>
            <p:ph idx="1"/>
          </p:nvPr>
        </p:nvSpPr>
        <p:spPr>
          <a:xfrm>
            <a:off x="322730" y="1333949"/>
            <a:ext cx="11229190" cy="5217458"/>
          </a:xfrm>
        </p:spPr>
        <p:txBody>
          <a:bodyPr/>
          <a:lstStyle/>
          <a:p>
            <a:r>
              <a:rPr lang="en-US" dirty="0"/>
              <a:t>Counties can earn STEP points for some or all of the following efforts:</a:t>
            </a:r>
          </a:p>
          <a:p>
            <a:r>
              <a:rPr lang="en-US" dirty="0"/>
              <a:t>• Conducting tobacco compliance checks,</a:t>
            </a:r>
          </a:p>
          <a:p>
            <a:r>
              <a:rPr lang="en-US" dirty="0"/>
              <a:t>• Reporting new tobacco outlets and cleaning their list frame,</a:t>
            </a:r>
          </a:p>
          <a:p>
            <a:r>
              <a:rPr lang="en-US" dirty="0"/>
              <a:t>• Merchant Education,</a:t>
            </a:r>
          </a:p>
          <a:p>
            <a:r>
              <a:rPr lang="en-US" dirty="0"/>
              <a:t>• Tobacco Education Program,</a:t>
            </a:r>
          </a:p>
          <a:p>
            <a:r>
              <a:rPr lang="en-US" dirty="0"/>
              <a:t>• Point-of-Sale Taskforce development,</a:t>
            </a:r>
          </a:p>
          <a:p>
            <a:r>
              <a:rPr lang="en-US" dirty="0"/>
              <a:t>• Merchant Pledge(s),</a:t>
            </a:r>
          </a:p>
          <a:p>
            <a:r>
              <a:rPr lang="en-US" dirty="0"/>
              <a:t>• Establishing multi-jurisdictional law enforcement agreements around tobacco.</a:t>
            </a:r>
          </a:p>
          <a:p>
            <a:r>
              <a:rPr lang="en-US" dirty="0"/>
              <a:t>Please use the following designated STEP email address to ask DAODAS questions regarding STEP: </a:t>
            </a:r>
            <a:r>
              <a:rPr lang="en-US" dirty="0">
                <a:hlinkClick r:id="rId2"/>
              </a:rPr>
              <a:t>daodas.stepprogram@daodas.sc.gov</a:t>
            </a:r>
            <a:endParaRPr lang="en-US" dirty="0"/>
          </a:p>
          <a:p>
            <a:r>
              <a:rPr lang="en-US" dirty="0"/>
              <a:t>Additionally, all templates, forms, and the new STEP Cover Sheet are on the SC Documents webpage: Search STEP</a:t>
            </a:r>
          </a:p>
        </p:txBody>
      </p:sp>
      <p:sp>
        <p:nvSpPr>
          <p:cNvPr id="3" name="Date Placeholder 2">
            <a:extLst>
              <a:ext uri="{FF2B5EF4-FFF2-40B4-BE49-F238E27FC236}">
                <a16:creationId xmlns:a16="http://schemas.microsoft.com/office/drawing/2014/main" id="{7348B899-B301-4283-945A-E517A96E5E7A}"/>
              </a:ext>
            </a:extLst>
          </p:cNvPr>
          <p:cNvSpPr>
            <a:spLocks noGrp="1"/>
          </p:cNvSpPr>
          <p:nvPr>
            <p:ph type="dt" sz="half" idx="2"/>
          </p:nvPr>
        </p:nvSpPr>
        <p:spPr/>
        <p:txBody>
          <a:bodyPr/>
          <a:lstStyle/>
          <a:p>
            <a:fld id="{D32C9CBE-BB3D-4D4A-BBA2-C9CC33C12E4A}" type="datetime1">
              <a:rPr lang="en-US" smtClean="0"/>
              <a:t>5/6/2022</a:t>
            </a:fld>
            <a:endParaRPr lang="en-US" dirty="0"/>
          </a:p>
        </p:txBody>
      </p:sp>
      <p:sp>
        <p:nvSpPr>
          <p:cNvPr id="4" name="Rectangle 3">
            <a:extLst>
              <a:ext uri="{FF2B5EF4-FFF2-40B4-BE49-F238E27FC236}">
                <a16:creationId xmlns:a16="http://schemas.microsoft.com/office/drawing/2014/main" id="{33B98F26-80A4-4BF0-B308-28CE226EB52E}"/>
              </a:ext>
            </a:extLst>
          </p:cNvPr>
          <p:cNvSpPr/>
          <p:nvPr/>
        </p:nvSpPr>
        <p:spPr>
          <a:xfrm>
            <a:off x="322730" y="699247"/>
            <a:ext cx="5411097" cy="461665"/>
          </a:xfrm>
          <a:prstGeom prst="rect">
            <a:avLst/>
          </a:prstGeom>
        </p:spPr>
        <p:txBody>
          <a:bodyPr wrap="square">
            <a:spAutoFit/>
          </a:bodyPr>
          <a:lstStyle/>
          <a:p>
            <a:r>
              <a:rPr lang="en-US" sz="2400" b="1" dirty="0">
                <a:solidFill>
                  <a:srgbClr val="00838B"/>
                </a:solidFill>
              </a:rPr>
              <a:t>SYNAR and STEP Program Overview</a:t>
            </a:r>
          </a:p>
        </p:txBody>
      </p:sp>
    </p:spTree>
    <p:extLst>
      <p:ext uri="{BB962C8B-B14F-4D97-AF65-F5344CB8AC3E}">
        <p14:creationId xmlns:p14="http://schemas.microsoft.com/office/powerpoint/2010/main" val="3837683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F50B83-F4A8-42F0-B0C8-FDD82BD8298C}"/>
              </a:ext>
            </a:extLst>
          </p:cNvPr>
          <p:cNvSpPr>
            <a:spLocks noGrp="1"/>
          </p:cNvSpPr>
          <p:nvPr>
            <p:ph idx="1"/>
          </p:nvPr>
        </p:nvSpPr>
        <p:spPr>
          <a:xfrm>
            <a:off x="247859" y="1225899"/>
            <a:ext cx="11696282" cy="5334374"/>
          </a:xfrm>
        </p:spPr>
        <p:txBody>
          <a:bodyPr/>
          <a:lstStyle/>
          <a:p>
            <a:r>
              <a:rPr lang="en-US" sz="1800" dirty="0"/>
              <a:t>Vendor has been selected: WayPath in consultation with GrantVantage. Contract became effective October 2, 2021</a:t>
            </a:r>
          </a:p>
          <a:p>
            <a:r>
              <a:rPr lang="en-US" sz="1800" dirty="0"/>
              <a:t>Premal Parikh is DAODAS lead on contract. Team representing all departments within the agency participating in daily meetings.</a:t>
            </a:r>
          </a:p>
          <a:p>
            <a:r>
              <a:rPr lang="en-US" sz="1800" dirty="0"/>
              <a:t>At DAODAS, the division managers and Subject Matter Experts are working with our vendor teams on building out the pre-award and post-award parts of the system. As we go through this, we are taking opportunity to optimize, streamline &amp;  re-engineer some of our existing business processes. We are considering:</a:t>
            </a:r>
          </a:p>
          <a:p>
            <a:r>
              <a:rPr lang="en-US" sz="1800" dirty="0"/>
              <a:t>- requirements of the state and the federal guidelines</a:t>
            </a:r>
          </a:p>
          <a:p>
            <a:r>
              <a:rPr lang="en-US" sz="1800" dirty="0"/>
              <a:t>- accountability to the federal and state funders</a:t>
            </a:r>
          </a:p>
          <a:p>
            <a:r>
              <a:rPr lang="en-US" sz="1800" dirty="0"/>
              <a:t>- accountability to the citizens of South Carolina</a:t>
            </a:r>
          </a:p>
          <a:p>
            <a:r>
              <a:rPr lang="en-US" sz="1800" dirty="0"/>
              <a:t>- reporting requirements </a:t>
            </a:r>
          </a:p>
          <a:p>
            <a:r>
              <a:rPr lang="en-US" sz="1800" dirty="0"/>
              <a:t>- user experience, efficiency &amp; productivity </a:t>
            </a:r>
          </a:p>
          <a:p>
            <a:r>
              <a:rPr lang="en-US" sz="1800" dirty="0"/>
              <a:t>- reduced complexity</a:t>
            </a:r>
          </a:p>
          <a:p>
            <a:r>
              <a:rPr lang="en-US" sz="1800" dirty="0"/>
              <a:t>- ability to gauge plan effectiveness and associated budget and expenses </a:t>
            </a:r>
          </a:p>
          <a:p>
            <a:r>
              <a:rPr lang="en-US" sz="1800" dirty="0"/>
              <a:t>- ability to make and measure continuous improvements</a:t>
            </a:r>
          </a:p>
          <a:p>
            <a:r>
              <a:rPr lang="en-US" sz="1800" dirty="0"/>
              <a:t> </a:t>
            </a:r>
          </a:p>
          <a:p>
            <a:endParaRPr lang="en-US" dirty="0"/>
          </a:p>
          <a:p>
            <a:endParaRPr lang="en-US" dirty="0"/>
          </a:p>
        </p:txBody>
      </p:sp>
      <p:sp>
        <p:nvSpPr>
          <p:cNvPr id="3" name="Date Placeholder 2">
            <a:extLst>
              <a:ext uri="{FF2B5EF4-FFF2-40B4-BE49-F238E27FC236}">
                <a16:creationId xmlns:a16="http://schemas.microsoft.com/office/drawing/2014/main" id="{1CC7048A-094A-4943-A5C8-890466ECFE86}"/>
              </a:ext>
            </a:extLst>
          </p:cNvPr>
          <p:cNvSpPr>
            <a:spLocks noGrp="1"/>
          </p:cNvSpPr>
          <p:nvPr>
            <p:ph type="dt" sz="half" idx="2"/>
          </p:nvPr>
        </p:nvSpPr>
        <p:spPr/>
        <p:txBody>
          <a:bodyPr/>
          <a:lstStyle/>
          <a:p>
            <a:fld id="{D32C9CBE-BB3D-4D4A-BBA2-C9CC33C12E4A}" type="datetime1">
              <a:rPr lang="en-US" smtClean="0"/>
              <a:t>5/6/2022</a:t>
            </a:fld>
            <a:endParaRPr lang="en-US" dirty="0"/>
          </a:p>
        </p:txBody>
      </p:sp>
      <p:sp>
        <p:nvSpPr>
          <p:cNvPr id="4" name="Rectangle 3">
            <a:extLst>
              <a:ext uri="{FF2B5EF4-FFF2-40B4-BE49-F238E27FC236}">
                <a16:creationId xmlns:a16="http://schemas.microsoft.com/office/drawing/2014/main" id="{759CAAA5-FBBE-4403-8A04-8E00D9EA8654}"/>
              </a:ext>
            </a:extLst>
          </p:cNvPr>
          <p:cNvSpPr/>
          <p:nvPr/>
        </p:nvSpPr>
        <p:spPr>
          <a:xfrm>
            <a:off x="247859" y="763674"/>
            <a:ext cx="4662633" cy="400110"/>
          </a:xfrm>
          <a:prstGeom prst="rect">
            <a:avLst/>
          </a:prstGeom>
        </p:spPr>
        <p:txBody>
          <a:bodyPr wrap="square">
            <a:spAutoFit/>
          </a:bodyPr>
          <a:lstStyle/>
          <a:p>
            <a:r>
              <a:rPr lang="en-US" sz="2000" b="1" dirty="0">
                <a:solidFill>
                  <a:srgbClr val="00838B"/>
                </a:solidFill>
              </a:rPr>
              <a:t>Grants Management System</a:t>
            </a:r>
          </a:p>
        </p:txBody>
      </p:sp>
    </p:spTree>
    <p:extLst>
      <p:ext uri="{BB962C8B-B14F-4D97-AF65-F5344CB8AC3E}">
        <p14:creationId xmlns:p14="http://schemas.microsoft.com/office/powerpoint/2010/main" val="4106415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32E526-A7DF-483E-94A1-586809F18E54}"/>
              </a:ext>
            </a:extLst>
          </p:cNvPr>
          <p:cNvSpPr>
            <a:spLocks noGrp="1"/>
          </p:cNvSpPr>
          <p:nvPr>
            <p:ph idx="1"/>
          </p:nvPr>
        </p:nvSpPr>
        <p:spPr>
          <a:xfrm>
            <a:off x="432079" y="1276141"/>
            <a:ext cx="11207695" cy="5183648"/>
          </a:xfrm>
        </p:spPr>
        <p:txBody>
          <a:bodyPr/>
          <a:lstStyle/>
          <a:p>
            <a:r>
              <a:rPr lang="en-US" dirty="0"/>
              <a:t>There is a learning curve and this is an iterative process as we discover the capabilities and functionalities of the system.</a:t>
            </a:r>
          </a:p>
          <a:p>
            <a:r>
              <a:rPr lang="en-US" dirty="0"/>
              <a:t>The County Plan/Block Grant application plans are currently being reviewed by DAODAS. </a:t>
            </a:r>
          </a:p>
          <a:p>
            <a:r>
              <a:rPr lang="en-US" dirty="0"/>
              <a:t> DAODAS is testing how to set-up the plans in the post-award side.</a:t>
            </a:r>
          </a:p>
          <a:p>
            <a:r>
              <a:rPr lang="en-US" dirty="0"/>
              <a:t>Training and technical assistance will be available as we make this transition. This will be a priority. </a:t>
            </a:r>
          </a:p>
          <a:p>
            <a:r>
              <a:rPr lang="en-US" dirty="0"/>
              <a:t>DAODAS is also currently testing several DAODAS data collection forms for prevention that are being built in an online portal through Way Path.  After initial testing and continued development of additional reporting forms, DAODAS and Way Path will offer training and technical assistance to counties to utilize the reporting system. The timeline for implementation continues to be a moving target (see next slide for additional information on timeline). </a:t>
            </a:r>
          </a:p>
          <a:p>
            <a:r>
              <a:rPr lang="en-US" i="1" dirty="0"/>
              <a:t>IMPORTANT REMINDER for Prevention:</a:t>
            </a:r>
          </a:p>
          <a:p>
            <a:r>
              <a:rPr lang="en-US" i="1" dirty="0"/>
              <a:t>FY22 data will continue to be collected through the current reporting systems through the end of the state fiscal year. </a:t>
            </a:r>
          </a:p>
          <a:p>
            <a:endParaRPr lang="en-US" dirty="0"/>
          </a:p>
        </p:txBody>
      </p:sp>
      <p:sp>
        <p:nvSpPr>
          <p:cNvPr id="3" name="Date Placeholder 2">
            <a:extLst>
              <a:ext uri="{FF2B5EF4-FFF2-40B4-BE49-F238E27FC236}">
                <a16:creationId xmlns:a16="http://schemas.microsoft.com/office/drawing/2014/main" id="{94F2DC1C-258B-4982-A560-38F1C25DF4E5}"/>
              </a:ext>
            </a:extLst>
          </p:cNvPr>
          <p:cNvSpPr>
            <a:spLocks noGrp="1"/>
          </p:cNvSpPr>
          <p:nvPr>
            <p:ph type="dt" sz="half" idx="2"/>
          </p:nvPr>
        </p:nvSpPr>
        <p:spPr/>
        <p:txBody>
          <a:bodyPr/>
          <a:lstStyle/>
          <a:p>
            <a:fld id="{D32C9CBE-BB3D-4D4A-BBA2-C9CC33C12E4A}" type="datetime1">
              <a:rPr lang="en-US" smtClean="0"/>
              <a:t>5/6/2022</a:t>
            </a:fld>
            <a:endParaRPr lang="en-US" dirty="0"/>
          </a:p>
        </p:txBody>
      </p:sp>
      <p:sp>
        <p:nvSpPr>
          <p:cNvPr id="4" name="Rectangle 3">
            <a:extLst>
              <a:ext uri="{FF2B5EF4-FFF2-40B4-BE49-F238E27FC236}">
                <a16:creationId xmlns:a16="http://schemas.microsoft.com/office/drawing/2014/main" id="{D7E98581-7A18-46D3-BECD-2CB83A58B02F}"/>
              </a:ext>
            </a:extLst>
          </p:cNvPr>
          <p:cNvSpPr/>
          <p:nvPr/>
        </p:nvSpPr>
        <p:spPr>
          <a:xfrm>
            <a:off x="323643" y="804240"/>
            <a:ext cx="2883033" cy="369332"/>
          </a:xfrm>
          <a:prstGeom prst="rect">
            <a:avLst/>
          </a:prstGeom>
        </p:spPr>
        <p:txBody>
          <a:bodyPr wrap="none">
            <a:spAutoFit/>
          </a:bodyPr>
          <a:lstStyle/>
          <a:p>
            <a:r>
              <a:rPr lang="en-US" b="1" dirty="0">
                <a:solidFill>
                  <a:srgbClr val="00838B"/>
                </a:solidFill>
              </a:rPr>
              <a:t>Grants Management System</a:t>
            </a:r>
          </a:p>
        </p:txBody>
      </p:sp>
    </p:spTree>
    <p:extLst>
      <p:ext uri="{BB962C8B-B14F-4D97-AF65-F5344CB8AC3E}">
        <p14:creationId xmlns:p14="http://schemas.microsoft.com/office/powerpoint/2010/main" val="4049233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00E092D-9B09-4B33-9949-78909C915180}"/>
              </a:ext>
            </a:extLst>
          </p:cNvPr>
          <p:cNvPicPr>
            <a:picLocks noGrp="1" noChangeAspect="1"/>
          </p:cNvPicPr>
          <p:nvPr>
            <p:ph idx="1"/>
          </p:nvPr>
        </p:nvPicPr>
        <p:blipFill>
          <a:blip r:embed="rId2"/>
          <a:stretch>
            <a:fillRect/>
          </a:stretch>
        </p:blipFill>
        <p:spPr>
          <a:xfrm>
            <a:off x="159523" y="1183341"/>
            <a:ext cx="11544797" cy="5174449"/>
          </a:xfrm>
          <a:prstGeom prst="rect">
            <a:avLst/>
          </a:prstGeom>
        </p:spPr>
      </p:pic>
      <p:sp>
        <p:nvSpPr>
          <p:cNvPr id="3" name="Date Placeholder 2">
            <a:extLst>
              <a:ext uri="{FF2B5EF4-FFF2-40B4-BE49-F238E27FC236}">
                <a16:creationId xmlns:a16="http://schemas.microsoft.com/office/drawing/2014/main" id="{71428FB5-6D7D-4C5C-A3D7-8246DA2E5204}"/>
              </a:ext>
            </a:extLst>
          </p:cNvPr>
          <p:cNvSpPr>
            <a:spLocks noGrp="1"/>
          </p:cNvSpPr>
          <p:nvPr>
            <p:ph type="dt" sz="half" idx="2"/>
          </p:nvPr>
        </p:nvSpPr>
        <p:spPr/>
        <p:txBody>
          <a:bodyPr/>
          <a:lstStyle/>
          <a:p>
            <a:fld id="{D32C9CBE-BB3D-4D4A-BBA2-C9CC33C12E4A}" type="datetime1">
              <a:rPr lang="en-US" smtClean="0"/>
              <a:t>5/6/2022</a:t>
            </a:fld>
            <a:endParaRPr lang="en-US" dirty="0"/>
          </a:p>
        </p:txBody>
      </p:sp>
    </p:spTree>
    <p:extLst>
      <p:ext uri="{BB962C8B-B14F-4D97-AF65-F5344CB8AC3E}">
        <p14:creationId xmlns:p14="http://schemas.microsoft.com/office/powerpoint/2010/main" val="2431911525"/>
      </p:ext>
    </p:extLst>
  </p:cSld>
  <p:clrMapOvr>
    <a:masterClrMapping/>
  </p:clrMapOvr>
</p:sld>
</file>

<file path=ppt/theme/theme1.xml><?xml version="1.0" encoding="utf-8"?>
<a:theme xmlns:a="http://schemas.openxmlformats.org/drawingml/2006/main" name="DAODAS Master">
  <a:themeElements>
    <a:clrScheme name="SC DAODAS">
      <a:dk1>
        <a:sysClr val="windowText" lastClr="000000"/>
      </a:dk1>
      <a:lt1>
        <a:sysClr val="window" lastClr="FFFFFF"/>
      </a:lt1>
      <a:dk2>
        <a:srgbClr val="44546A"/>
      </a:dk2>
      <a:lt2>
        <a:srgbClr val="E7E6E6"/>
      </a:lt2>
      <a:accent1>
        <a:srgbClr val="015B8C"/>
      </a:accent1>
      <a:accent2>
        <a:srgbClr val="A6D96E"/>
      </a:accent2>
      <a:accent3>
        <a:srgbClr val="FFB610"/>
      </a:accent3>
      <a:accent4>
        <a:srgbClr val="015B8C"/>
      </a:accent4>
      <a:accent5>
        <a:srgbClr val="A6D96E"/>
      </a:accent5>
      <a:accent6>
        <a:srgbClr val="FFB610"/>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DAODAS Presentation Template WIDE.potx" id="{E7C8239D-E9D5-4F05-B2DB-DE9690BAC7D9}" vid="{5E3CAFF7-0D81-4915-969D-C4E22A36C0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DAODAS Presentation Template WIDE (1)</Template>
  <TotalTime>2611</TotalTime>
  <Words>1366</Words>
  <Application>Microsoft Office PowerPoint</Application>
  <PresentationFormat>Widescreen</PresentationFormat>
  <Paragraphs>189</Paragraphs>
  <Slides>26</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Arial-1-75</vt:lpstr>
      <vt:lpstr>avenir-lt-w01_35-light1475496</vt:lpstr>
      <vt:lpstr>Calibri</vt:lpstr>
      <vt:lpstr>Calibri Light</vt:lpstr>
      <vt:lpstr>Impact</vt:lpstr>
      <vt:lpstr>proxima-n-w01-reg</vt:lpstr>
      <vt:lpstr>Symbol</vt:lpstr>
      <vt:lpstr>Tahoma</vt:lpstr>
      <vt:lpstr>Times New Roman</vt:lpstr>
      <vt:lpstr>DAODAS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SCDAODAS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Gordon, Crystal</dc:creator>
  <cp:lastModifiedBy>Nienhius, Michelle</cp:lastModifiedBy>
  <cp:revision>126</cp:revision>
  <cp:lastPrinted>2017-09-26T18:18:36Z</cp:lastPrinted>
  <dcterms:created xsi:type="dcterms:W3CDTF">2020-10-27T12:56:28Z</dcterms:created>
  <dcterms:modified xsi:type="dcterms:W3CDTF">2022-05-06T13:30:37Z</dcterms:modified>
</cp:coreProperties>
</file>